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70" r:id="rId3"/>
    <p:sldId id="274" r:id="rId4"/>
    <p:sldId id="264" r:id="rId5"/>
    <p:sldId id="282" r:id="rId6"/>
    <p:sldId id="283" r:id="rId7"/>
    <p:sldId id="284" r:id="rId8"/>
    <p:sldId id="259" r:id="rId9"/>
    <p:sldId id="260" r:id="rId10"/>
    <p:sldId id="263" r:id="rId11"/>
    <p:sldId id="265" r:id="rId12"/>
    <p:sldId id="272" r:id="rId13"/>
    <p:sldId id="287" r:id="rId14"/>
    <p:sldId id="292" r:id="rId15"/>
    <p:sldId id="293" r:id="rId16"/>
    <p:sldId id="278"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2230" autoAdjust="0"/>
  </p:normalViewPr>
  <p:slideViewPr>
    <p:cSldViewPr>
      <p:cViewPr varScale="1">
        <p:scale>
          <a:sx n="71" d="100"/>
          <a:sy n="71" d="100"/>
        </p:scale>
        <p:origin x="1140" y="4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2" d="100"/>
          <a:sy n="62" d="100"/>
        </p:scale>
        <p:origin x="2452"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0CD48-467A-4B9E-A4F5-642BF3900235}" type="datetimeFigureOut">
              <a:rPr lang="en-US" smtClean="0"/>
              <a:t>7/23/2018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7007BC-704D-4D75-A918-6FB5F052C3EE}" type="slidenum">
              <a:rPr lang="en-US" smtClean="0"/>
              <a:t>‹#›</a:t>
            </a:fld>
            <a:endParaRPr lang="en-US"/>
          </a:p>
        </p:txBody>
      </p:sp>
    </p:spTree>
    <p:extLst>
      <p:ext uri="{BB962C8B-B14F-4D97-AF65-F5344CB8AC3E}">
        <p14:creationId xmlns:p14="http://schemas.microsoft.com/office/powerpoint/2010/main" val="200654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7007BC-704D-4D75-A918-6FB5F052C3EE}" type="slidenum">
              <a:rPr lang="en-US" smtClean="0"/>
              <a:t>1</a:t>
            </a:fld>
            <a:endParaRPr lang="en-US"/>
          </a:p>
        </p:txBody>
      </p:sp>
    </p:spTree>
    <p:extLst>
      <p:ext uri="{BB962C8B-B14F-4D97-AF65-F5344CB8AC3E}">
        <p14:creationId xmlns:p14="http://schemas.microsoft.com/office/powerpoint/2010/main" val="296018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7007BC-704D-4D75-A918-6FB5F052C3EE}" type="slidenum">
              <a:rPr lang="en-US" smtClean="0"/>
              <a:t>2</a:t>
            </a:fld>
            <a:endParaRPr lang="en-US"/>
          </a:p>
        </p:txBody>
      </p:sp>
    </p:spTree>
    <p:extLst>
      <p:ext uri="{BB962C8B-B14F-4D97-AF65-F5344CB8AC3E}">
        <p14:creationId xmlns:p14="http://schemas.microsoft.com/office/powerpoint/2010/main" val="218298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7007BC-704D-4D75-A918-6FB5F052C3EE}" type="slidenum">
              <a:rPr lang="en-US" smtClean="0"/>
              <a:t>3</a:t>
            </a:fld>
            <a:endParaRPr lang="en-US"/>
          </a:p>
        </p:txBody>
      </p:sp>
    </p:spTree>
    <p:extLst>
      <p:ext uri="{BB962C8B-B14F-4D97-AF65-F5344CB8AC3E}">
        <p14:creationId xmlns:p14="http://schemas.microsoft.com/office/powerpoint/2010/main" val="180276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7007BC-704D-4D75-A918-6FB5F052C3EE}" type="slidenum">
              <a:rPr lang="en-US" smtClean="0"/>
              <a:t>13</a:t>
            </a:fld>
            <a:endParaRPr lang="en-US"/>
          </a:p>
        </p:txBody>
      </p:sp>
    </p:spTree>
    <p:extLst>
      <p:ext uri="{BB962C8B-B14F-4D97-AF65-F5344CB8AC3E}">
        <p14:creationId xmlns:p14="http://schemas.microsoft.com/office/powerpoint/2010/main" val="3695863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7007BC-704D-4D75-A918-6FB5F052C3EE}" type="slidenum">
              <a:rPr lang="en-US" smtClean="0"/>
              <a:t>14</a:t>
            </a:fld>
            <a:endParaRPr lang="en-US"/>
          </a:p>
        </p:txBody>
      </p:sp>
    </p:spTree>
    <p:extLst>
      <p:ext uri="{BB962C8B-B14F-4D97-AF65-F5344CB8AC3E}">
        <p14:creationId xmlns:p14="http://schemas.microsoft.com/office/powerpoint/2010/main" val="369586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7007BC-704D-4D75-A918-6FB5F052C3EE}" type="slidenum">
              <a:rPr lang="en-US" smtClean="0"/>
              <a:t>15</a:t>
            </a:fld>
            <a:endParaRPr lang="en-US"/>
          </a:p>
        </p:txBody>
      </p:sp>
    </p:spTree>
    <p:extLst>
      <p:ext uri="{BB962C8B-B14F-4D97-AF65-F5344CB8AC3E}">
        <p14:creationId xmlns:p14="http://schemas.microsoft.com/office/powerpoint/2010/main" val="369586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3866EC-BC7B-4203-8AD1-6195EDE1C521}" type="slidenum">
              <a:rPr lang="en-US" smtClean="0"/>
              <a:t>16</a:t>
            </a:fld>
            <a:endParaRPr lang="en-US"/>
          </a:p>
        </p:txBody>
      </p:sp>
    </p:spTree>
    <p:extLst>
      <p:ext uri="{BB962C8B-B14F-4D97-AF65-F5344CB8AC3E}">
        <p14:creationId xmlns:p14="http://schemas.microsoft.com/office/powerpoint/2010/main" val="3881432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FAC295FE-8A7B-4B81-9061-7A14108C7BF8}" type="datetimeFigureOut">
              <a:rPr lang="en-US" smtClean="0"/>
              <a:t>7/23/2018</a:t>
            </a:fld>
            <a:endParaRPr 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132F0B48-F52D-4546-AC89-2A5306392105}" type="slidenum">
              <a:rPr lang="en-US" smtClean="0"/>
              <a:t>‹#›</a:t>
            </a:fld>
            <a:endParaRPr lang="en-US"/>
          </a:p>
        </p:txBody>
      </p:sp>
      <p:grpSp>
        <p:nvGrpSpPr>
          <p:cNvPr id="7" name="Group 6"/>
          <p:cNvGrpSpPr/>
          <p:nvPr/>
        </p:nvGrpSpPr>
        <p:grpSpPr>
          <a:xfrm>
            <a:off x="564644" y="744470"/>
            <a:ext cx="8005588"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C295FE-8A7B-4B81-9061-7A14108C7BF8}"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F0B48-F52D-4546-AC89-2A530639210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C295FE-8A7B-4B81-9061-7A14108C7BF8}"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F0B48-F52D-4546-AC89-2A530639210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C295FE-8A7B-4B81-9061-7A14108C7BF8}" type="datetimeFigureOut">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F0B48-F52D-4546-AC89-2A530639210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FAC295FE-8A7B-4B81-9061-7A14108C7BF8}" type="datetimeFigureOut">
              <a:rPr lang="en-US" smtClean="0"/>
              <a:t>7/23/2018</a:t>
            </a:fld>
            <a:endParaRPr 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132F0B48-F52D-4546-AC89-2A5306392105}"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C295FE-8A7B-4B81-9061-7A14108C7BF8}" type="datetimeFigureOut">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F0B48-F52D-4546-AC89-2A530639210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4"/>
            <a:ext cx="3332988"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2340864"/>
            <a:ext cx="3332988"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93761"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C295FE-8A7B-4B81-9061-7A14108C7BF8}" type="datetimeFigureOut">
              <a:rPr lang="en-US" smtClean="0"/>
              <a:t>7/23/2018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2F0B48-F52D-4546-AC89-2A530639210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C295FE-8A7B-4B81-9061-7A14108C7BF8}" type="datetimeFigureOut">
              <a:rPr lang="en-US" smtClean="0"/>
              <a:t>7/23/2018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2F0B48-F52D-4546-AC89-2A530639210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295FE-8A7B-4B81-9061-7A14108C7BF8}" type="datetimeFigureOut">
              <a:rPr lang="en-US" smtClean="0"/>
              <a:t>7/23/2018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2F0B48-F52D-4546-AC89-2A530639210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856344"/>
            <a:ext cx="289179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FAC295FE-8A7B-4B81-9061-7A14108C7BF8}" type="datetimeFigureOut">
              <a:rPr lang="en-US" smtClean="0"/>
              <a:t>7/23/2018</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132F0B48-F52D-4546-AC89-2A5306392105}"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42925" y="2855968"/>
            <a:ext cx="289179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FAC295FE-8A7B-4B81-9061-7A14108C7BF8}" type="datetimeFigureOut">
              <a:rPr lang="en-US" smtClean="0"/>
              <a:t>7/23/2018</a:t>
            </a:fld>
            <a:endParaRPr 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132F0B48-F52D-4546-AC89-2A5306392105}"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200" baseline="0">
                <a:solidFill>
                  <a:schemeClr val="tx2"/>
                </a:solidFill>
              </a:defRPr>
            </a:lvl1pPr>
          </a:lstStyle>
          <a:p>
            <a:fld id="{FAC295FE-8A7B-4B81-9061-7A14108C7BF8}" type="datetimeFigureOut">
              <a:rPr lang="en-US" smtClean="0"/>
              <a:t>7/23/2018</a:t>
            </a:fld>
            <a:endParaRPr 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200" baseline="0">
                <a:solidFill>
                  <a:schemeClr val="tx2"/>
                </a:solidFill>
              </a:defRPr>
            </a:lvl1pPr>
          </a:lstStyle>
          <a:p>
            <a:fld id="{132F0B48-F52D-4546-AC89-2A5306392105}"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Accurate acquisition cost prediction for optimal reserve planning</a:t>
            </a:r>
          </a:p>
        </p:txBody>
      </p:sp>
      <p:sp>
        <p:nvSpPr>
          <p:cNvPr id="3" name="Subtitle 2"/>
          <p:cNvSpPr>
            <a:spLocks noGrp="1"/>
          </p:cNvSpPr>
          <p:nvPr>
            <p:ph type="subTitle" idx="1"/>
          </p:nvPr>
        </p:nvSpPr>
        <p:spPr>
          <a:xfrm>
            <a:off x="1445871" y="4267200"/>
            <a:ext cx="6467476" cy="1086237"/>
          </a:xfrm>
        </p:spPr>
        <p:txBody>
          <a:bodyPr>
            <a:normAutofit fontScale="92500"/>
          </a:bodyPr>
          <a:lstStyle/>
          <a:p>
            <a:pPr algn="l"/>
            <a:r>
              <a:rPr lang="en-US" dirty="0"/>
              <a:t>And more specifically today:</a:t>
            </a:r>
          </a:p>
          <a:p>
            <a:pPr algn="l"/>
            <a:r>
              <a:rPr lang="en-US" dirty="0"/>
              <a:t>Purchase price, Reserve selection and Bargain Sales </a:t>
            </a:r>
          </a:p>
        </p:txBody>
      </p:sp>
    </p:spTree>
    <p:extLst>
      <p:ext uri="{BB962C8B-B14F-4D97-AF65-F5344CB8AC3E}">
        <p14:creationId xmlns:p14="http://schemas.microsoft.com/office/powerpoint/2010/main" val="1830133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457200"/>
            <a:ext cx="7200900" cy="1485900"/>
          </a:xfrm>
        </p:spPr>
        <p:txBody>
          <a:bodyPr/>
          <a:lstStyle/>
          <a:p>
            <a:r>
              <a:rPr lang="en-US" dirty="0"/>
              <a:t>Maximum Coverage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8700" y="1752600"/>
                <a:ext cx="7962900" cy="4495800"/>
              </a:xfrm>
            </p:spPr>
            <p:txBody>
              <a:bodyPr>
                <a:normAutofit fontScale="77500" lnSpcReduction="20000"/>
              </a:bodyPr>
              <a:lstStyle/>
              <a:p>
                <a:pPr marL="0" indent="0">
                  <a:buNone/>
                </a:pPr>
                <a:r>
                  <a:rPr lang="en-US" b="1" u="sng" dirty="0">
                    <a:solidFill>
                      <a:schemeClr val="tx2"/>
                    </a:solidFill>
                  </a:rPr>
                  <a:t>GOAL :</a:t>
                </a:r>
                <a:r>
                  <a:rPr lang="en-US" b="1" dirty="0">
                    <a:solidFill>
                      <a:schemeClr val="tx2"/>
                    </a:solidFill>
                  </a:rPr>
                  <a:t> </a:t>
                </a:r>
                <a:r>
                  <a:rPr lang="en-US" sz="2100" dirty="0">
                    <a:solidFill>
                      <a:schemeClr val="tx2"/>
                    </a:solidFill>
                  </a:rPr>
                  <a:t>selecting a subset of areas A’</a:t>
                </a:r>
              </a:p>
              <a:p>
                <a:pPr lvl="1"/>
                <a:r>
                  <a:rPr lang="en-US" sz="2100" dirty="0">
                    <a:solidFill>
                      <a:schemeClr val="tx2"/>
                    </a:solidFill>
                  </a:rPr>
                  <a:t>among all possible areas </a:t>
                </a:r>
                <a14:m>
                  <m:oMath xmlns:m="http://schemas.openxmlformats.org/officeDocument/2006/math">
                    <m:r>
                      <a:rPr lang="en-US" sz="2100" i="1">
                        <a:solidFill>
                          <a:schemeClr val="tx2"/>
                        </a:solidFill>
                        <a:latin typeface="Cambria Math"/>
                      </a:rPr>
                      <m:t>𝒜</m:t>
                    </m:r>
                    <m:r>
                      <a:rPr lang="en-US" sz="2100" i="1">
                        <a:solidFill>
                          <a:schemeClr val="tx2"/>
                        </a:solidFill>
                        <a:latin typeface="Cambria Math"/>
                      </a:rPr>
                      <m:t>=</m:t>
                    </m:r>
                    <m:d>
                      <m:dPr>
                        <m:begChr m:val="{"/>
                        <m:endChr m:val="}"/>
                        <m:ctrlPr>
                          <a:rPr lang="en-US" sz="2100" i="1">
                            <a:solidFill>
                              <a:schemeClr val="tx2"/>
                            </a:solidFill>
                            <a:latin typeface="Cambria Math" panose="02040503050406030204" pitchFamily="18" charset="0"/>
                          </a:rPr>
                        </m:ctrlPr>
                      </m:dPr>
                      <m:e>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a:rPr>
                              <m:t>𝐴</m:t>
                            </m:r>
                          </m:e>
                          <m:sub>
                            <m:r>
                              <a:rPr lang="en-US" sz="2100" i="1">
                                <a:solidFill>
                                  <a:schemeClr val="tx2"/>
                                </a:solidFill>
                                <a:latin typeface="Cambria Math"/>
                              </a:rPr>
                              <m:t>1</m:t>
                            </m:r>
                          </m:sub>
                        </m:sSub>
                        <m:r>
                          <a:rPr lang="en-US" sz="2100" i="1">
                            <a:solidFill>
                              <a:schemeClr val="tx2"/>
                            </a:solidFill>
                            <a:latin typeface="Cambria Math"/>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a:rPr>
                              <m:t>𝐴</m:t>
                            </m:r>
                          </m:e>
                          <m:sub>
                            <m:r>
                              <a:rPr lang="en-US" sz="2100" i="1">
                                <a:solidFill>
                                  <a:schemeClr val="tx2"/>
                                </a:solidFill>
                                <a:latin typeface="Cambria Math"/>
                              </a:rPr>
                              <m:t>2</m:t>
                            </m:r>
                          </m:sub>
                        </m:sSub>
                        <m:r>
                          <a:rPr lang="en-US" sz="2100" i="1">
                            <a:solidFill>
                              <a:schemeClr val="tx2"/>
                            </a:solidFill>
                            <a:latin typeface="Cambria Math"/>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a:rPr>
                              <m:t>𝐴</m:t>
                            </m:r>
                          </m:e>
                          <m:sub>
                            <m:r>
                              <a:rPr lang="en-US" sz="2100" i="1">
                                <a:solidFill>
                                  <a:schemeClr val="tx2"/>
                                </a:solidFill>
                                <a:latin typeface="Cambria Math"/>
                              </a:rPr>
                              <m:t>𝑚</m:t>
                            </m:r>
                          </m:sub>
                        </m:sSub>
                      </m:e>
                    </m:d>
                  </m:oMath>
                </a14:m>
                <a:endParaRPr lang="en-US" sz="2100" dirty="0">
                  <a:solidFill>
                    <a:schemeClr val="tx2"/>
                  </a:solidFill>
                </a:endParaRPr>
              </a:p>
              <a:p>
                <a:pPr lvl="1"/>
                <a:r>
                  <a:rPr lang="en-US" sz="2100" dirty="0">
                    <a:solidFill>
                      <a:schemeClr val="tx2"/>
                    </a:solidFill>
                  </a:rPr>
                  <a:t>which have associated costs </a:t>
                </a:r>
                <a14:m>
                  <m:oMath xmlns:m="http://schemas.openxmlformats.org/officeDocument/2006/math">
                    <m:sSubSup>
                      <m:sSubSupPr>
                        <m:ctrlPr>
                          <a:rPr lang="en-US" sz="2100" i="1">
                            <a:solidFill>
                              <a:schemeClr val="tx2"/>
                            </a:solidFill>
                            <a:latin typeface="Cambria Math" panose="02040503050406030204" pitchFamily="18" charset="0"/>
                          </a:rPr>
                        </m:ctrlPr>
                      </m:sSubSupPr>
                      <m:e>
                        <m:r>
                          <a:rPr lang="en-US" sz="2100" i="1">
                            <a:solidFill>
                              <a:schemeClr val="tx2"/>
                            </a:solidFill>
                            <a:latin typeface="Cambria Math"/>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a:rPr>
                              <m:t>𝑐</m:t>
                            </m:r>
                          </m:e>
                          <m:sub>
                            <m:r>
                              <a:rPr lang="en-US" sz="2100" i="1">
                                <a:solidFill>
                                  <a:schemeClr val="tx2"/>
                                </a:solidFill>
                                <a:latin typeface="Cambria Math"/>
                              </a:rPr>
                              <m:t>𝑖</m:t>
                            </m:r>
                          </m:sub>
                        </m:sSub>
                        <m:r>
                          <a:rPr lang="en-US" sz="2100" i="1">
                            <a:solidFill>
                              <a:schemeClr val="tx2"/>
                            </a:solidFill>
                            <a:latin typeface="Cambria Math"/>
                          </a:rPr>
                          <m:t>}</m:t>
                        </m:r>
                      </m:e>
                      <m:sub>
                        <m:r>
                          <a:rPr lang="en-US" sz="2100" i="1">
                            <a:solidFill>
                              <a:schemeClr val="tx2"/>
                            </a:solidFill>
                            <a:latin typeface="Cambria Math"/>
                          </a:rPr>
                          <m:t>𝑖</m:t>
                        </m:r>
                        <m:r>
                          <a:rPr lang="en-US" sz="2100" i="1">
                            <a:solidFill>
                              <a:schemeClr val="tx2"/>
                            </a:solidFill>
                            <a:latin typeface="Cambria Math"/>
                          </a:rPr>
                          <m:t>=1</m:t>
                        </m:r>
                      </m:sub>
                      <m:sup>
                        <m:r>
                          <a:rPr lang="en-US" sz="2100" i="1">
                            <a:solidFill>
                              <a:schemeClr val="tx2"/>
                            </a:solidFill>
                            <a:latin typeface="Cambria Math"/>
                          </a:rPr>
                          <m:t>𝑚</m:t>
                        </m:r>
                      </m:sup>
                    </m:sSubSup>
                  </m:oMath>
                </a14:m>
                <a:r>
                  <a:rPr lang="en-US" sz="2100" dirty="0">
                    <a:solidFill>
                      <a:schemeClr val="tx2"/>
                    </a:solidFill>
                  </a:rPr>
                  <a:t> </a:t>
                </a:r>
              </a:p>
              <a:p>
                <a:pPr lvl="1"/>
                <a:r>
                  <a:rPr lang="en-US" sz="2100" dirty="0">
                    <a:solidFill>
                      <a:schemeClr val="tx2"/>
                    </a:solidFill>
                  </a:rPr>
                  <a:t>are defined over a domain of elements </a:t>
                </a:r>
                <a14:m>
                  <m:oMath xmlns:m="http://schemas.openxmlformats.org/officeDocument/2006/math">
                    <m:r>
                      <a:rPr lang="en-US" sz="2100" i="1">
                        <a:solidFill>
                          <a:schemeClr val="tx2"/>
                        </a:solidFill>
                        <a:latin typeface="Cambria Math"/>
                      </a:rPr>
                      <m:t>ℰ</m:t>
                    </m:r>
                    <m:r>
                      <a:rPr lang="en-US" sz="2100" i="1">
                        <a:solidFill>
                          <a:schemeClr val="tx2"/>
                        </a:solidFill>
                        <a:latin typeface="Cambria Math"/>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a:rPr>
                          <m:t>𝑒</m:t>
                        </m:r>
                      </m:e>
                      <m:sub>
                        <m:r>
                          <a:rPr lang="en-US" sz="2100" i="1">
                            <a:solidFill>
                              <a:schemeClr val="tx2"/>
                            </a:solidFill>
                            <a:latin typeface="Cambria Math"/>
                          </a:rPr>
                          <m:t>1</m:t>
                        </m:r>
                      </m:sub>
                    </m:sSub>
                    <m:r>
                      <a:rPr lang="en-US" sz="2100" i="1">
                        <a:solidFill>
                          <a:schemeClr val="tx2"/>
                        </a:solidFill>
                        <a:latin typeface="Cambria Math"/>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a:rPr>
                          <m:t>𝑒</m:t>
                        </m:r>
                      </m:e>
                      <m:sub>
                        <m:r>
                          <a:rPr lang="en-US" sz="2100" i="1">
                            <a:solidFill>
                              <a:schemeClr val="tx2"/>
                            </a:solidFill>
                            <a:latin typeface="Cambria Math"/>
                          </a:rPr>
                          <m:t>2</m:t>
                        </m:r>
                      </m:sub>
                    </m:sSub>
                    <m:r>
                      <a:rPr lang="en-US" sz="2100" i="1">
                        <a:solidFill>
                          <a:schemeClr val="tx2"/>
                        </a:solidFill>
                        <a:latin typeface="Cambria Math"/>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a:rPr>
                          <m:t>𝑒</m:t>
                        </m:r>
                      </m:e>
                      <m:sub>
                        <m:r>
                          <a:rPr lang="en-US" sz="2100" i="1">
                            <a:solidFill>
                              <a:schemeClr val="tx2"/>
                            </a:solidFill>
                            <a:latin typeface="Cambria Math"/>
                          </a:rPr>
                          <m:t>𝑛</m:t>
                        </m:r>
                      </m:sub>
                    </m:sSub>
                    <m:r>
                      <a:rPr lang="en-US" sz="2100" i="1">
                        <a:solidFill>
                          <a:schemeClr val="tx2"/>
                        </a:solidFill>
                        <a:latin typeface="Cambria Math"/>
                      </a:rPr>
                      <m:t>}</m:t>
                    </m:r>
                  </m:oMath>
                </a14:m>
                <a:r>
                  <a:rPr lang="en-US" sz="2100" dirty="0">
                    <a:solidFill>
                      <a:schemeClr val="tx2"/>
                    </a:solidFill>
                  </a:rPr>
                  <a:t> (target species)</a:t>
                </a:r>
              </a:p>
              <a:p>
                <a:pPr marL="0" lvl="1" indent="0">
                  <a:buNone/>
                </a:pPr>
                <a:endParaRPr lang="en-US" sz="1300" dirty="0">
                  <a:solidFill>
                    <a:schemeClr val="tx2"/>
                  </a:solidFill>
                </a:endParaRPr>
              </a:p>
              <a:p>
                <a:pPr marL="0" lvl="1" indent="0">
                  <a:buNone/>
                </a:pPr>
                <a:r>
                  <a:rPr lang="en-US" sz="2100" dirty="0">
                    <a:solidFill>
                      <a:schemeClr val="tx2"/>
                    </a:solidFill>
                  </a:rPr>
                  <a:t>The contribution of a site </a:t>
                </a:r>
                <a14:m>
                  <m:oMath xmlns:m="http://schemas.openxmlformats.org/officeDocument/2006/math">
                    <m:r>
                      <a:rPr lang="en-US" sz="2100" i="1">
                        <a:solidFill>
                          <a:schemeClr val="tx2"/>
                        </a:solidFill>
                        <a:latin typeface="Cambria Math"/>
                      </a:rPr>
                      <m:t>𝑖</m:t>
                    </m:r>
                  </m:oMath>
                </a14:m>
                <a:r>
                  <a:rPr lang="en-US" sz="2100" dirty="0">
                    <a:solidFill>
                      <a:schemeClr val="tx2"/>
                    </a:solidFill>
                  </a:rPr>
                  <a:t> to the regional persistence of a species </a:t>
                </a:r>
                <a14:m>
                  <m:oMath xmlns:m="http://schemas.openxmlformats.org/officeDocument/2006/math">
                    <m:r>
                      <a:rPr lang="en-US" sz="2100" i="1">
                        <a:solidFill>
                          <a:schemeClr val="tx2"/>
                        </a:solidFill>
                        <a:latin typeface="Cambria Math"/>
                      </a:rPr>
                      <m:t>𝑗</m:t>
                    </m:r>
                  </m:oMath>
                </a14:m>
                <a:r>
                  <a:rPr lang="en-US" sz="2100" dirty="0">
                    <a:solidFill>
                      <a:schemeClr val="tx2"/>
                    </a:solidFill>
                  </a:rPr>
                  <a:t> is </a:t>
                </a:r>
                <a14:m>
                  <m:oMath xmlns:m="http://schemas.openxmlformats.org/officeDocument/2006/math">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a:rPr>
                          <m:t>{</m:t>
                        </m:r>
                        <m:sSub>
                          <m:sSubPr>
                            <m:ctrlPr>
                              <a:rPr lang="en-US" sz="2100" i="1">
                                <a:solidFill>
                                  <a:schemeClr val="tx2"/>
                                </a:solidFill>
                                <a:latin typeface="Cambria Math" panose="02040503050406030204" pitchFamily="18" charset="0"/>
                              </a:rPr>
                            </m:ctrlPr>
                          </m:sSubPr>
                          <m:e>
                            <m:r>
                              <a:rPr lang="en-US" sz="2100" i="1">
                                <a:solidFill>
                                  <a:schemeClr val="tx2"/>
                                </a:solidFill>
                                <a:latin typeface="Cambria Math"/>
                              </a:rPr>
                              <m:t>𝑝</m:t>
                            </m:r>
                          </m:e>
                          <m:sub>
                            <m:r>
                              <a:rPr lang="en-US" sz="2100" i="1">
                                <a:solidFill>
                                  <a:schemeClr val="tx2"/>
                                </a:solidFill>
                                <a:latin typeface="Cambria Math"/>
                              </a:rPr>
                              <m:t>𝑖</m:t>
                            </m:r>
                            <m:r>
                              <a:rPr lang="en-US" sz="2100" i="1">
                                <a:solidFill>
                                  <a:schemeClr val="tx2"/>
                                </a:solidFill>
                                <a:latin typeface="Cambria Math"/>
                              </a:rPr>
                              <m:t>,</m:t>
                            </m:r>
                            <m:r>
                              <a:rPr lang="en-US" sz="2100" i="1">
                                <a:solidFill>
                                  <a:schemeClr val="tx2"/>
                                </a:solidFill>
                                <a:latin typeface="Cambria Math"/>
                              </a:rPr>
                              <m:t>𝑗</m:t>
                            </m:r>
                          </m:sub>
                        </m:sSub>
                        <m:r>
                          <a:rPr lang="en-US" sz="2100" i="1">
                            <a:solidFill>
                              <a:schemeClr val="tx2"/>
                            </a:solidFill>
                            <a:latin typeface="Cambria Math"/>
                          </a:rPr>
                          <m:t>}</m:t>
                        </m:r>
                      </m:e>
                      <m:sub>
                        <m:r>
                          <a:rPr lang="en-US" sz="2100" i="1">
                            <a:solidFill>
                              <a:schemeClr val="tx2"/>
                            </a:solidFill>
                            <a:latin typeface="Cambria Math"/>
                          </a:rPr>
                          <m:t>𝑖</m:t>
                        </m:r>
                        <m:r>
                          <a:rPr lang="en-US" sz="2100">
                            <a:solidFill>
                              <a:schemeClr val="tx2"/>
                            </a:solidFill>
                            <a:latin typeface="Cambria Math"/>
                          </a:rPr>
                          <m:t> </m:t>
                        </m:r>
                        <m:r>
                          <a:rPr lang="en-US" sz="2100" i="1">
                            <a:solidFill>
                              <a:schemeClr val="tx2"/>
                            </a:solidFill>
                            <a:latin typeface="Cambria Math"/>
                          </a:rPr>
                          <m:t>∈</m:t>
                        </m:r>
                        <m:d>
                          <m:dPr>
                            <m:begChr m:val="["/>
                            <m:endChr m:val="]"/>
                            <m:ctrlPr>
                              <a:rPr lang="en-US" sz="2100" i="1">
                                <a:solidFill>
                                  <a:schemeClr val="tx2"/>
                                </a:solidFill>
                                <a:latin typeface="Cambria Math" panose="02040503050406030204" pitchFamily="18" charset="0"/>
                              </a:rPr>
                            </m:ctrlPr>
                          </m:dPr>
                          <m:e>
                            <m:r>
                              <a:rPr lang="en-US" sz="2100" i="1">
                                <a:solidFill>
                                  <a:schemeClr val="tx2"/>
                                </a:solidFill>
                                <a:latin typeface="Cambria Math"/>
                              </a:rPr>
                              <m:t>1,</m:t>
                            </m:r>
                            <m:r>
                              <a:rPr lang="en-US" sz="2100" i="1">
                                <a:solidFill>
                                  <a:schemeClr val="tx2"/>
                                </a:solidFill>
                                <a:latin typeface="Cambria Math"/>
                              </a:rPr>
                              <m:t>𝑚</m:t>
                            </m:r>
                          </m:e>
                        </m:d>
                        <m:r>
                          <a:rPr lang="en-US" sz="2100" i="1">
                            <a:solidFill>
                              <a:schemeClr val="tx2"/>
                            </a:solidFill>
                            <a:latin typeface="Cambria Math"/>
                          </a:rPr>
                          <m:t>;</m:t>
                        </m:r>
                        <m:r>
                          <a:rPr lang="en-US" sz="2100" i="1">
                            <a:solidFill>
                              <a:schemeClr val="tx2"/>
                            </a:solidFill>
                            <a:latin typeface="Cambria Math"/>
                          </a:rPr>
                          <m:t>𝑗</m:t>
                        </m:r>
                        <m:r>
                          <a:rPr lang="en-US" sz="2100" i="1">
                            <a:solidFill>
                              <a:schemeClr val="tx2"/>
                            </a:solidFill>
                            <a:latin typeface="Cambria Math"/>
                          </a:rPr>
                          <m:t>∈</m:t>
                        </m:r>
                        <m:d>
                          <m:dPr>
                            <m:begChr m:val="["/>
                            <m:endChr m:val="]"/>
                            <m:ctrlPr>
                              <a:rPr lang="en-US" sz="2100" i="1">
                                <a:solidFill>
                                  <a:schemeClr val="tx2"/>
                                </a:solidFill>
                                <a:latin typeface="Cambria Math" panose="02040503050406030204" pitchFamily="18" charset="0"/>
                              </a:rPr>
                            </m:ctrlPr>
                          </m:dPr>
                          <m:e>
                            <m:r>
                              <a:rPr lang="en-US" sz="2100" i="1">
                                <a:solidFill>
                                  <a:schemeClr val="tx2"/>
                                </a:solidFill>
                                <a:latin typeface="Cambria Math"/>
                              </a:rPr>
                              <m:t>1,</m:t>
                            </m:r>
                            <m:r>
                              <a:rPr lang="en-US" sz="2100" i="1">
                                <a:solidFill>
                                  <a:schemeClr val="tx2"/>
                                </a:solidFill>
                                <a:latin typeface="Cambria Math"/>
                              </a:rPr>
                              <m:t>𝑛</m:t>
                            </m:r>
                          </m:e>
                        </m:d>
                      </m:sub>
                    </m:sSub>
                  </m:oMath>
                </a14:m>
                <a:r>
                  <a:rPr lang="en-US" sz="2100" dirty="0"/>
                  <a:t> </a:t>
                </a:r>
              </a:p>
              <a:p>
                <a:pPr marL="0" lvl="1" indent="0" algn="r">
                  <a:buNone/>
                </a:pPr>
                <a:r>
                  <a:rPr lang="en-US" sz="1800" dirty="0">
                    <a:solidFill>
                      <a:schemeClr val="accent1"/>
                    </a:solidFill>
                  </a:rPr>
                  <a:t>(generalized MCP)</a:t>
                </a:r>
              </a:p>
              <a:p>
                <a:pPr marL="0" lvl="1" indent="0">
                  <a:buNone/>
                </a:pPr>
                <a:r>
                  <a:rPr lang="en-US" sz="2100" dirty="0"/>
                  <a:t>The overall budget available is 𝒞</a:t>
                </a:r>
              </a:p>
              <a:p>
                <a:pPr marL="0" lvl="1" indent="0">
                  <a:buNone/>
                </a:pPr>
                <a:endParaRPr lang="en-US" sz="4600" dirty="0"/>
              </a:p>
              <a:p>
                <a:pPr marL="0" indent="0">
                  <a:buNone/>
                </a:pPr>
                <a:r>
                  <a:rPr lang="en-US" b="1" u="sng" dirty="0"/>
                  <a:t>Writing the MCP :</a:t>
                </a:r>
                <a:r>
                  <a:rPr lang="en-US" b="1" dirty="0"/>
                  <a:t> </a:t>
                </a:r>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a:rPr lang="en-US" i="1">
                                <a:latin typeface="Cambria Math"/>
                              </a:rPr>
                              <m:t>𝑚𝑎𝑥</m:t>
                            </m:r>
                          </m:e>
                          <m:lim>
                            <m:sSub>
                              <m:sSubPr>
                                <m:ctrlPr>
                                  <a:rPr lang="en-US" i="1">
                                    <a:latin typeface="Cambria Math" panose="02040503050406030204" pitchFamily="18" charset="0"/>
                                  </a:rPr>
                                </m:ctrlPr>
                              </m:sSubPr>
                              <m:e>
                                <m:r>
                                  <a:rPr lang="en-US" i="1">
                                    <a:latin typeface="Cambria Math"/>
                                  </a:rPr>
                                  <m:t>𝑥</m:t>
                                </m:r>
                              </m:e>
                              <m:sub>
                                <m:r>
                                  <a:rPr lang="en-US" i="1">
                                    <a:latin typeface="Cambria Math"/>
                                  </a:rPr>
                                  <m:t>𝑗</m:t>
                                </m:r>
                              </m:sub>
                            </m:sSub>
                          </m:lim>
                        </m:limLow>
                      </m:fName>
                      <m:e>
                        <m:nary>
                          <m:naryPr>
                            <m:chr m:val="∑"/>
                            <m:grow m:val="on"/>
                            <m:ctrlPr>
                              <a:rPr lang="en-US" i="1">
                                <a:latin typeface="Cambria Math" panose="02040503050406030204" pitchFamily="18" charset="0"/>
                              </a:rPr>
                            </m:ctrlPr>
                          </m:naryPr>
                          <m:sub>
                            <m:r>
                              <a:rPr lang="en-US" i="1">
                                <a:latin typeface="Cambria Math"/>
                              </a:rPr>
                              <m:t>𝑗</m:t>
                            </m:r>
                            <m:r>
                              <a:rPr lang="en-US" i="1">
                                <a:latin typeface="Cambria Math"/>
                              </a:rPr>
                              <m:t>=0</m:t>
                            </m:r>
                          </m:sub>
                          <m:sup>
                            <m:r>
                              <a:rPr lang="en-US" i="1">
                                <a:latin typeface="Cambria Math"/>
                              </a:rPr>
                              <m:t>𝑛</m:t>
                            </m:r>
                          </m:sup>
                          <m:e>
                            <m:nary>
                              <m:naryPr>
                                <m:chr m:val="∑"/>
                                <m:limLoc m:val="undOvr"/>
                                <m:grow m:val="on"/>
                                <m:ctrlPr>
                                  <a:rPr lang="en-US" i="1">
                                    <a:latin typeface="Cambria Math" panose="02040503050406030204" pitchFamily="18" charset="0"/>
                                  </a:rPr>
                                </m:ctrlPr>
                              </m:naryPr>
                              <m:sub>
                                <m:r>
                                  <a:rPr lang="en-US" i="1">
                                    <a:latin typeface="Cambria Math"/>
                                  </a:rPr>
                                  <m:t>𝑖</m:t>
                                </m:r>
                                <m:r>
                                  <a:rPr lang="en-US" i="1">
                                    <a:latin typeface="Cambria Math"/>
                                  </a:rPr>
                                  <m:t>=0</m:t>
                                </m:r>
                              </m:sub>
                              <m:sup>
                                <m:r>
                                  <a:rPr lang="en-US" i="1">
                                    <a:latin typeface="Cambria Math"/>
                                  </a:rPr>
                                  <m:t>𝑚</m:t>
                                </m:r>
                              </m:sup>
                              <m:e>
                                <m:r>
                                  <a:rPr lang="en-US" i="1">
                                    <a:latin typeface="Cambria Math"/>
                                  </a:rPr>
                                  <m:t>(</m:t>
                                </m:r>
                                <m:sSub>
                                  <m:sSubPr>
                                    <m:ctrlPr>
                                      <a:rPr lang="en-US" i="1">
                                        <a:latin typeface="Cambria Math" panose="02040503050406030204" pitchFamily="18" charset="0"/>
                                      </a:rPr>
                                    </m:ctrlPr>
                                  </m:sSubPr>
                                  <m:e>
                                    <m:r>
                                      <a:rPr lang="en-US" i="1">
                                        <a:latin typeface="Cambria Math"/>
                                      </a:rPr>
                                      <m:t>𝑝</m:t>
                                    </m:r>
                                  </m:e>
                                  <m:sub>
                                    <m:r>
                                      <a:rPr lang="en-US" i="1">
                                        <a:latin typeface="Cambria Math"/>
                                      </a:rPr>
                                      <m:t>𝑖</m:t>
                                    </m:r>
                                    <m:r>
                                      <a:rPr lang="en-US" i="1">
                                        <a:latin typeface="Cambria Math"/>
                                      </a:rPr>
                                      <m:t>,</m:t>
                                    </m:r>
                                    <m:r>
                                      <a:rPr lang="en-US" i="1">
                                        <a:latin typeface="Cambria Math"/>
                                      </a:rPr>
                                      <m:t>𝑗</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r>
                                      <a:rPr lang="en-US" i="1">
                                        <a:latin typeface="Cambria Math"/>
                                      </a:rPr>
                                      <m:t>,</m:t>
                                    </m:r>
                                    <m:r>
                                      <a:rPr lang="en-US" i="1">
                                        <a:latin typeface="Cambria Math"/>
                                      </a:rPr>
                                      <m:t>𝑗</m:t>
                                    </m:r>
                                  </m:sub>
                                </m:sSub>
                                <m:r>
                                  <a:rPr lang="en-US" i="1">
                                    <a:latin typeface="Cambria Math"/>
                                  </a:rPr>
                                  <m:t>)</m:t>
                                </m:r>
                              </m:e>
                            </m:nary>
                          </m:e>
                        </m:nary>
                      </m:e>
                    </m:func>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r>
                          <a:rPr lang="en-US" i="1">
                            <a:latin typeface="Cambria Math"/>
                          </a:rPr>
                          <m:t>,</m:t>
                        </m:r>
                        <m:r>
                          <a:rPr lang="en-US" i="1">
                            <a:latin typeface="Cambria Math"/>
                          </a:rPr>
                          <m:t>𝑗</m:t>
                        </m:r>
                      </m:sub>
                    </m:sSub>
                    <m:r>
                      <a:rPr lang="en-US" i="1">
                        <a:latin typeface="Cambria Math"/>
                      </a:rPr>
                      <m:t>∈</m:t>
                    </m:r>
                    <m:d>
                      <m:dPr>
                        <m:begChr m:val="{"/>
                        <m:endChr m:val="}"/>
                        <m:ctrlPr>
                          <a:rPr lang="en-US" i="1">
                            <a:latin typeface="Cambria Math" panose="02040503050406030204" pitchFamily="18" charset="0"/>
                          </a:rPr>
                        </m:ctrlPr>
                      </m:dPr>
                      <m:e>
                        <m:r>
                          <a:rPr lang="en-US" i="1">
                            <a:latin typeface="Cambria Math"/>
                          </a:rPr>
                          <m:t>0;1</m:t>
                        </m:r>
                      </m:e>
                    </m:d>
                  </m:oMath>
                </a14:m>
                <a:r>
                  <a:rPr lang="en-US" dirty="0">
                    <a:effectLst/>
                  </a:rPr>
                  <a:t> </a:t>
                </a:r>
                <a:r>
                  <a:rPr lang="en-US" dirty="0"/>
                  <a:t> </a:t>
                </a:r>
              </a:p>
              <a:p>
                <a:pPr marL="0" indent="0">
                  <a:buNone/>
                </a:pPr>
                <a:endParaRPr lang="en-US" dirty="0"/>
              </a:p>
              <a:p>
                <a:pPr marL="0" indent="0">
                  <a:buNone/>
                </a:pPr>
                <a:r>
                  <a:rPr lang="en-US" dirty="0"/>
                  <a:t>Subject to:	 </a:t>
                </a:r>
                <a14:m>
                  <m:oMath xmlns:m="http://schemas.openxmlformats.org/officeDocument/2006/math">
                    <m:nary>
                      <m:naryPr>
                        <m:chr m:val="∑"/>
                        <m:grow m:val="on"/>
                        <m:ctrlPr>
                          <a:rPr lang="en-US" i="1">
                            <a:latin typeface="Cambria Math" panose="02040503050406030204" pitchFamily="18" charset="0"/>
                          </a:rPr>
                        </m:ctrlPr>
                      </m:naryPr>
                      <m:sub>
                        <m:r>
                          <a:rPr lang="en-US" i="1">
                            <a:latin typeface="Cambria Math"/>
                          </a:rPr>
                          <m:t>𝑖</m:t>
                        </m:r>
                        <m:r>
                          <a:rPr lang="en-US" i="1">
                            <a:latin typeface="Cambria Math"/>
                          </a:rPr>
                          <m:t>=0</m:t>
                        </m:r>
                      </m:sub>
                      <m:sup>
                        <m:r>
                          <a:rPr lang="en-US" i="1">
                            <a:latin typeface="Cambria Math"/>
                          </a:rPr>
                          <m:t>𝑚</m:t>
                        </m:r>
                      </m:sup>
                      <m:e>
                        <m:r>
                          <a:rPr lang="en-US" i="1">
                            <a:latin typeface="Cambria Math"/>
                          </a:rPr>
                          <m:t>(</m:t>
                        </m:r>
                        <m:sSub>
                          <m:sSubPr>
                            <m:ctrlPr>
                              <a:rPr lang="en-US" i="1">
                                <a:latin typeface="Cambria Math" panose="02040503050406030204" pitchFamily="18" charset="0"/>
                              </a:rPr>
                            </m:ctrlPr>
                          </m:sSubPr>
                          <m:e>
                            <m:r>
                              <a:rPr lang="en-US" i="1">
                                <a:latin typeface="Cambria Math"/>
                              </a:rPr>
                              <m:t>𝑐</m:t>
                            </m:r>
                          </m:e>
                          <m:sub>
                            <m:r>
                              <a:rPr lang="en-US" i="1">
                                <a:latin typeface="Cambria Math"/>
                              </a:rPr>
                              <m:t>𝑖</m:t>
                            </m:r>
                          </m:sub>
                        </m:sSub>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r>
                          <a:rPr lang="en-US" i="1">
                            <a:latin typeface="Cambria Math"/>
                          </a:rPr>
                          <m:t>)</m:t>
                        </m:r>
                      </m:e>
                    </m:nary>
                    <m:r>
                      <a:rPr lang="en-US" i="1">
                        <a:latin typeface="Cambria Math"/>
                      </a:rPr>
                      <m:t>≤</m:t>
                    </m:r>
                    <m:r>
                      <a:rPr lang="en-US" i="1">
                        <a:latin typeface="Cambria Math"/>
                      </a:rPr>
                      <m:t>𝒞</m:t>
                    </m:r>
                  </m:oMath>
                </a14:m>
                <a:r>
                  <a:rPr lang="en-US" dirty="0"/>
                  <a:t>	budget constraint,      with </a:t>
                </a:r>
                <a14:m>
                  <m:oMath xmlns:m="http://schemas.openxmlformats.org/officeDocument/2006/math">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r>
                      <a:rPr lang="en-US" i="1">
                        <a:latin typeface="Cambria Math"/>
                      </a:rPr>
                      <m:t>∈</m:t>
                    </m:r>
                    <m:d>
                      <m:dPr>
                        <m:begChr m:val="{"/>
                        <m:endChr m:val="}"/>
                        <m:ctrlPr>
                          <a:rPr lang="en-US" i="1">
                            <a:latin typeface="Cambria Math" panose="02040503050406030204" pitchFamily="18" charset="0"/>
                          </a:rPr>
                        </m:ctrlPr>
                      </m:dPr>
                      <m:e>
                        <m:r>
                          <a:rPr lang="en-US" i="1">
                            <a:latin typeface="Cambria Math"/>
                          </a:rPr>
                          <m:t>0;1</m:t>
                        </m:r>
                      </m:e>
                    </m:d>
                  </m:oMath>
                </a14:m>
                <a:r>
                  <a:rPr lang="en-US" dirty="0">
                    <a:effectLst/>
                  </a:rPr>
                  <a:t> </a:t>
                </a:r>
                <a:r>
                  <a:rPr lang="en-US" dirty="0"/>
                  <a:t> </a:t>
                </a:r>
              </a:p>
              <a:p>
                <a:pPr marL="0" indent="0">
                  <a:buNone/>
                </a:pPr>
                <a:r>
                  <a:rPr lang="en-US" dirty="0"/>
                  <a:t>	</a:t>
                </a:r>
                <a14:m>
                  <m:oMath xmlns:m="http://schemas.openxmlformats.org/officeDocument/2006/math">
                    <m:nary>
                      <m:naryPr>
                        <m:chr m:val="∑"/>
                        <m:grow m:val="on"/>
                        <m:supHide m:val="on"/>
                        <m:ctrlPr>
                          <a:rPr lang="en-US" i="1">
                            <a:latin typeface="Cambria Math" panose="02040503050406030204" pitchFamily="18" charset="0"/>
                          </a:rPr>
                        </m:ctrlPr>
                      </m:naryPr>
                      <m:sub>
                        <m:r>
                          <a:rPr lang="en-US" i="1">
                            <a:latin typeface="Cambria Math"/>
                          </a:rPr>
                          <m:t>𝑖</m:t>
                        </m:r>
                        <m:r>
                          <a:rPr lang="en-US" i="1">
                            <a:latin typeface="Cambria Math"/>
                          </a:rPr>
                          <m:t>: </m:t>
                        </m:r>
                        <m:sSub>
                          <m:sSubPr>
                            <m:ctrlPr>
                              <a:rPr lang="en-US" i="1">
                                <a:latin typeface="Cambria Math" panose="02040503050406030204" pitchFamily="18" charset="0"/>
                              </a:rPr>
                            </m:ctrlPr>
                          </m:sSubPr>
                          <m:e>
                            <m:r>
                              <a:rPr lang="en-US" i="1">
                                <a:latin typeface="Cambria Math"/>
                              </a:rPr>
                              <m:t>𝑒</m:t>
                            </m:r>
                          </m:e>
                          <m:sub>
                            <m:r>
                              <a:rPr lang="en-US" i="1">
                                <a:latin typeface="Cambria Math"/>
                              </a:rPr>
                              <m:t>𝑗</m:t>
                            </m:r>
                          </m:sub>
                        </m:sSub>
                        <m:r>
                          <a:rPr lang="en-US" i="1">
                            <a:latin typeface="Cambria Math"/>
                          </a:rPr>
                          <m:t>∈</m:t>
                        </m:r>
                        <m:sSub>
                          <m:sSubPr>
                            <m:ctrlPr>
                              <a:rPr lang="en-US" i="1">
                                <a:latin typeface="Cambria Math" panose="02040503050406030204" pitchFamily="18" charset="0"/>
                              </a:rPr>
                            </m:ctrlPr>
                          </m:sSubPr>
                          <m:e>
                            <m:r>
                              <a:rPr lang="en-US" i="1">
                                <a:latin typeface="Cambria Math"/>
                              </a:rPr>
                              <m:t>𝐴</m:t>
                            </m:r>
                          </m:e>
                          <m:sub>
                            <m:r>
                              <a:rPr lang="en-US" i="1">
                                <a:latin typeface="Cambria Math"/>
                              </a:rPr>
                              <m:t>𝑖</m:t>
                            </m:r>
                          </m:sub>
                        </m:sSub>
                      </m:sub>
                      <m:sup/>
                      <m:e>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e>
                    </m:nary>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r>
                          <a:rPr lang="en-US" i="1">
                            <a:latin typeface="Cambria Math"/>
                          </a:rPr>
                          <m:t>,</m:t>
                        </m:r>
                        <m:r>
                          <a:rPr lang="en-US" i="1">
                            <a:latin typeface="Cambria Math"/>
                          </a:rPr>
                          <m:t>𝑗</m:t>
                        </m:r>
                      </m:sub>
                    </m:sSub>
                  </m:oMath>
                </a14:m>
                <a:r>
                  <a:rPr lang="en-US" dirty="0"/>
                  <a:t>	coverage constraint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8700" y="1752600"/>
                <a:ext cx="7962900" cy="4495800"/>
              </a:xfrm>
              <a:blipFill>
                <a:blip r:embed="rId2"/>
                <a:stretch>
                  <a:fillRect l="-306" t="-1628" r="-77" b="-8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315200" y="5274046"/>
                <a:ext cx="1432560" cy="545727"/>
              </a:xfrm>
              <a:prstGeom prst="rect">
                <a:avLst/>
              </a:prstGeom>
              <a:noFill/>
            </p:spPr>
            <p:txBody>
              <a:bodyPr wrap="square" rtlCol="0">
                <a:spAutoFit/>
              </a:bodyPr>
              <a:lstStyle/>
              <a:p>
                <a:r>
                  <a:rPr lang="en-US" sz="1400" dirty="0">
                    <a:solidFill>
                      <a:schemeClr val="accent1"/>
                    </a:solidFill>
                  </a:rPr>
                  <a:t>(</a:t>
                </a:r>
                <a14:m>
                  <m:oMath xmlns:m="http://schemas.openxmlformats.org/officeDocument/2006/math">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a:rPr>
                          <m:t>𝑦</m:t>
                        </m:r>
                      </m:e>
                      <m:sub>
                        <m:r>
                          <a:rPr lang="en-US" sz="1400" i="1">
                            <a:solidFill>
                              <a:schemeClr val="accent1"/>
                            </a:solidFill>
                            <a:latin typeface="Cambria Math"/>
                          </a:rPr>
                          <m:t>𝑖</m:t>
                        </m:r>
                      </m:sub>
                    </m:sSub>
                  </m:oMath>
                </a14:m>
                <a:r>
                  <a:rPr lang="en-US" sz="1400" i="1" dirty="0">
                    <a:solidFill>
                      <a:schemeClr val="accent1"/>
                    </a:solidFill>
                  </a:rPr>
                  <a:t>=1 if area</a:t>
                </a:r>
                <a:endParaRPr lang="en-US" sz="1400" dirty="0">
                  <a:solidFill>
                    <a:schemeClr val="accent1"/>
                  </a:solidFill>
                </a:endParaRPr>
              </a:p>
              <a:p>
                <a14:m>
                  <m:oMath xmlns:m="http://schemas.openxmlformats.org/officeDocument/2006/math">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a:rPr>
                          <m:t>𝐴</m:t>
                        </m:r>
                      </m:e>
                      <m:sub>
                        <m:r>
                          <a:rPr lang="en-US" sz="1400" i="1">
                            <a:solidFill>
                              <a:schemeClr val="accent1"/>
                            </a:solidFill>
                            <a:latin typeface="Cambria Math"/>
                          </a:rPr>
                          <m:t>𝑖</m:t>
                        </m:r>
                      </m:sub>
                    </m:sSub>
                  </m:oMath>
                </a14:m>
                <a:r>
                  <a:rPr lang="en-US" sz="1400" i="1" dirty="0">
                    <a:solidFill>
                      <a:schemeClr val="accent1"/>
                    </a:solidFill>
                  </a:rPr>
                  <a:t> is selected)</a:t>
                </a:r>
                <a:endParaRPr lang="en-US" sz="1400" dirty="0">
                  <a:solidFill>
                    <a:schemeClr val="accent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315200" y="5274046"/>
                <a:ext cx="1432560" cy="545727"/>
              </a:xfrm>
              <a:prstGeom prst="rect">
                <a:avLst/>
              </a:prstGeom>
              <a:blipFill rotWithShape="1">
                <a:blip r:embed="rId3"/>
                <a:stretch>
                  <a:fillRect l="-851" t="-2222"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315200" y="4267200"/>
                <a:ext cx="1828800" cy="759054"/>
              </a:xfrm>
              <a:prstGeom prst="rect">
                <a:avLst/>
              </a:prstGeom>
              <a:noFill/>
            </p:spPr>
            <p:txBody>
              <a:bodyPr wrap="square" rtlCol="0">
                <a:spAutoFit/>
              </a:bodyPr>
              <a:lstStyle/>
              <a:p>
                <a:r>
                  <a:rPr lang="en-US" sz="1400" dirty="0">
                    <a:solidFill>
                      <a:schemeClr val="accent1"/>
                    </a:solidFill>
                  </a:rPr>
                  <a:t>(</a:t>
                </a:r>
                <a14:m>
                  <m:oMath xmlns:m="http://schemas.openxmlformats.org/officeDocument/2006/math">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a:rPr>
                          <m:t>𝑥</m:t>
                        </m:r>
                      </m:e>
                      <m:sub>
                        <m:r>
                          <a:rPr lang="en-US" sz="1400" i="1">
                            <a:solidFill>
                              <a:schemeClr val="accent1"/>
                            </a:solidFill>
                            <a:latin typeface="Cambria Math"/>
                          </a:rPr>
                          <m:t>𝑖</m:t>
                        </m:r>
                        <m:r>
                          <a:rPr lang="en-US" sz="1400" i="1">
                            <a:solidFill>
                              <a:schemeClr val="accent1"/>
                            </a:solidFill>
                            <a:latin typeface="Cambria Math"/>
                          </a:rPr>
                          <m:t>,</m:t>
                        </m:r>
                        <m:r>
                          <a:rPr lang="en-US" sz="1400" i="1">
                            <a:solidFill>
                              <a:schemeClr val="accent1"/>
                            </a:solidFill>
                            <a:latin typeface="Cambria Math"/>
                          </a:rPr>
                          <m:t>𝑗</m:t>
                        </m:r>
                      </m:sub>
                    </m:sSub>
                  </m:oMath>
                </a14:m>
                <a:r>
                  <a:rPr lang="en-US" sz="1400" i="1" dirty="0">
                    <a:solidFill>
                      <a:schemeClr val="accent1"/>
                    </a:solidFill>
                  </a:rPr>
                  <a:t>=1 </a:t>
                </a:r>
                <a:r>
                  <a:rPr lang="en-US" sz="1400" dirty="0">
                    <a:solidFill>
                      <a:schemeClr val="accent1"/>
                    </a:solidFill>
                  </a:rPr>
                  <a:t>if attribute </a:t>
                </a:r>
                <a14:m>
                  <m:oMath xmlns:m="http://schemas.openxmlformats.org/officeDocument/2006/math">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a:rPr>
                          <m:t>𝑒</m:t>
                        </m:r>
                      </m:e>
                      <m:sub>
                        <m:r>
                          <a:rPr lang="en-US" sz="1400" i="1">
                            <a:solidFill>
                              <a:schemeClr val="accent1"/>
                            </a:solidFill>
                            <a:latin typeface="Cambria Math"/>
                          </a:rPr>
                          <m:t>𝑗</m:t>
                        </m:r>
                      </m:sub>
                    </m:sSub>
                  </m:oMath>
                </a14:m>
                <a:r>
                  <a:rPr lang="en-US" sz="1400" i="1" dirty="0">
                    <a:solidFill>
                      <a:schemeClr val="accent1"/>
                    </a:solidFill>
                  </a:rPr>
                  <a:t> </a:t>
                </a:r>
                <a:r>
                  <a:rPr lang="en-US" sz="1400" dirty="0">
                    <a:solidFill>
                      <a:schemeClr val="accent1"/>
                    </a:solidFill>
                  </a:rPr>
                  <a:t> is covered by the selection of are</a:t>
                </a:r>
                <a:r>
                  <a:rPr lang="en-US" sz="1400" i="1" dirty="0">
                    <a:solidFill>
                      <a:schemeClr val="accent1"/>
                    </a:solidFill>
                  </a:rPr>
                  <a:t> </a:t>
                </a:r>
                <a14:m>
                  <m:oMath xmlns:m="http://schemas.openxmlformats.org/officeDocument/2006/math">
                    <m:sSub>
                      <m:sSubPr>
                        <m:ctrlPr>
                          <a:rPr lang="en-US" sz="1400" i="1">
                            <a:solidFill>
                              <a:schemeClr val="accent1"/>
                            </a:solidFill>
                            <a:latin typeface="Cambria Math" panose="02040503050406030204" pitchFamily="18" charset="0"/>
                          </a:rPr>
                        </m:ctrlPr>
                      </m:sSubPr>
                      <m:e>
                        <m:r>
                          <a:rPr lang="en-US" sz="1400" i="1">
                            <a:solidFill>
                              <a:schemeClr val="accent1"/>
                            </a:solidFill>
                            <a:latin typeface="Cambria Math"/>
                          </a:rPr>
                          <m:t>𝐴</m:t>
                        </m:r>
                      </m:e>
                      <m:sub>
                        <m:r>
                          <a:rPr lang="en-US" sz="1400" i="1">
                            <a:solidFill>
                              <a:schemeClr val="accent1"/>
                            </a:solidFill>
                            <a:latin typeface="Cambria Math"/>
                          </a:rPr>
                          <m:t>𝑖</m:t>
                        </m:r>
                      </m:sub>
                    </m:sSub>
                  </m:oMath>
                </a14:m>
                <a:r>
                  <a:rPr lang="en-US" sz="1400" dirty="0">
                    <a:solidFill>
                      <a:schemeClr val="accent1"/>
                    </a:solidFill>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7315200" y="4267200"/>
                <a:ext cx="1828800" cy="759054"/>
              </a:xfrm>
              <a:prstGeom prst="rect">
                <a:avLst/>
              </a:prstGeom>
              <a:blipFill rotWithShape="1">
                <a:blip r:embed="rId4"/>
                <a:stretch>
                  <a:fillRect l="-667" t="-1600" b="-5600"/>
                </a:stretch>
              </a:blipFill>
            </p:spPr>
            <p:txBody>
              <a:bodyPr/>
              <a:lstStyle/>
              <a:p>
                <a:r>
                  <a:rPr lang="en-US">
                    <a:noFill/>
                  </a:rPr>
                  <a:t> </a:t>
                </a:r>
              </a:p>
            </p:txBody>
          </p:sp>
        </mc:Fallback>
      </mc:AlternateContent>
    </p:spTree>
    <p:extLst>
      <p:ext uri="{BB962C8B-B14F-4D97-AF65-F5344CB8AC3E}">
        <p14:creationId xmlns:p14="http://schemas.microsoft.com/office/powerpoint/2010/main" val="18232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419100"/>
            <a:ext cx="7200900" cy="1485900"/>
          </a:xfrm>
        </p:spPr>
        <p:txBody>
          <a:bodyPr/>
          <a:lstStyle/>
          <a:p>
            <a:r>
              <a:rPr lang="en-US" dirty="0"/>
              <a:t>What are bargain sales?</a:t>
            </a:r>
          </a:p>
        </p:txBody>
      </p:sp>
      <p:grpSp>
        <p:nvGrpSpPr>
          <p:cNvPr id="4" name="Group 3"/>
          <p:cNvGrpSpPr/>
          <p:nvPr/>
        </p:nvGrpSpPr>
        <p:grpSpPr>
          <a:xfrm>
            <a:off x="914400" y="1390650"/>
            <a:ext cx="3810000" cy="2582736"/>
            <a:chOff x="914400" y="1554839"/>
            <a:chExt cx="3810000" cy="2582736"/>
          </a:xfrm>
        </p:grpSpPr>
        <p:pic>
          <p:nvPicPr>
            <p:cNvPr id="1026" name="Picture 2" descr="C:\Users\dlebouil\Documents\01_Thesis\CLS-Writings\Donated proportion.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92" t="20156" r="65811" b="38696"/>
            <a:stretch/>
          </p:blipFill>
          <p:spPr bwMode="auto">
            <a:xfrm>
              <a:off x="914400" y="1554839"/>
              <a:ext cx="1680008" cy="25827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4"/>
            <p:cNvSpPr txBox="1">
              <a:spLocks noChangeArrowheads="1"/>
            </p:cNvSpPr>
            <p:nvPr/>
          </p:nvSpPr>
          <p:spPr bwMode="auto">
            <a:xfrm>
              <a:off x="2590800" y="2093432"/>
              <a:ext cx="21336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2600">
                  <a:solidFill>
                    <a:schemeClr val="tx1"/>
                  </a:solidFill>
                  <a:latin typeface="Times New Roman" pitchFamily="18" charset="0"/>
                  <a:ea typeface="MS PGothic" pitchFamily="34" charset="-128"/>
                </a:defRPr>
              </a:lvl1pPr>
              <a:lvl2pPr marL="742950" indent="-285750">
                <a:spcBef>
                  <a:spcPct val="20000"/>
                </a:spcBef>
                <a:buChar char="–"/>
                <a:defRPr sz="11000">
                  <a:solidFill>
                    <a:schemeClr val="tx1"/>
                  </a:solidFill>
                  <a:latin typeface="Times New Roman" pitchFamily="18" charset="0"/>
                  <a:ea typeface="MS PGothic" pitchFamily="34" charset="-128"/>
                </a:defRPr>
              </a:lvl2pPr>
              <a:lvl3pPr marL="1143000" indent="-228600">
                <a:spcBef>
                  <a:spcPct val="20000"/>
                </a:spcBef>
                <a:buChar char="•"/>
                <a:defRPr sz="9400">
                  <a:solidFill>
                    <a:schemeClr val="tx1"/>
                  </a:solidFill>
                  <a:latin typeface="Times New Roman" pitchFamily="18" charset="0"/>
                  <a:ea typeface="MS PGothic" pitchFamily="34" charset="-128"/>
                </a:defRPr>
              </a:lvl3pPr>
              <a:lvl4pPr marL="1600200" indent="-228600">
                <a:spcBef>
                  <a:spcPct val="20000"/>
                </a:spcBef>
                <a:buChar char="–"/>
                <a:defRPr sz="7800">
                  <a:solidFill>
                    <a:schemeClr val="tx1"/>
                  </a:solidFill>
                  <a:latin typeface="Times New Roman" pitchFamily="18" charset="0"/>
                  <a:ea typeface="MS PGothic" pitchFamily="34" charset="-128"/>
                </a:defRPr>
              </a:lvl4pPr>
              <a:lvl5pPr marL="2057400" indent="-228600">
                <a:spcBef>
                  <a:spcPct val="20000"/>
                </a:spcBef>
                <a:buChar char="»"/>
                <a:defRPr sz="78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78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78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78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7800">
                  <a:solidFill>
                    <a:schemeClr val="tx1"/>
                  </a:solidFill>
                  <a:latin typeface="Times New Roman" pitchFamily="18" charset="0"/>
                  <a:ea typeface="MS PGothic" pitchFamily="34" charset="-128"/>
                </a:defRPr>
              </a:lvl9pPr>
            </a:lstStyle>
            <a:p>
              <a:pPr eaLnBrk="1" hangingPunct="1">
                <a:spcBef>
                  <a:spcPct val="0"/>
                </a:spcBef>
                <a:buFontTx/>
                <a:buNone/>
              </a:pPr>
              <a:r>
                <a:rPr lang="en-US" altLang="en-US" sz="1500" dirty="0">
                  <a:latin typeface="+mj-lt"/>
                  <a:cs typeface="Arial" charset="0"/>
                </a:rPr>
                <a:t>Bargain Sales</a:t>
              </a:r>
              <a:endParaRPr lang="en-US" altLang="en-US" sz="1500" b="1" i="1" dirty="0">
                <a:latin typeface="+mj-lt"/>
                <a:cs typeface="Arial" charset="0"/>
              </a:endParaRPr>
            </a:p>
          </p:txBody>
        </p:sp>
      </p:grpSp>
      <mc:AlternateContent xmlns:mc="http://schemas.openxmlformats.org/markup-compatibility/2006" xmlns:a14="http://schemas.microsoft.com/office/drawing/2010/main">
        <mc:Choice Requires="a14">
          <p:sp>
            <p:nvSpPr>
              <p:cNvPr id="3" name="TextBox 2"/>
              <p:cNvSpPr txBox="1"/>
              <p:nvPr/>
            </p:nvSpPr>
            <p:spPr>
              <a:xfrm>
                <a:off x="5029200" y="2133600"/>
                <a:ext cx="3962400" cy="2834302"/>
              </a:xfrm>
              <a:prstGeom prst="rect">
                <a:avLst/>
              </a:prstGeom>
              <a:noFill/>
            </p:spPr>
            <p:txBody>
              <a:bodyPr wrap="square" rtlCol="0">
                <a:spAutoFit/>
              </a:bodyPr>
              <a:lstStyle/>
              <a:p>
                <a:r>
                  <a:rPr lang="en-US" dirty="0">
                    <a:latin typeface="+mj-lt"/>
                  </a:rPr>
                  <a:t>Conservation dollars in the form of land donation or land sold at a bargain price for conservation</a:t>
                </a:r>
              </a:p>
              <a:p>
                <a:endParaRPr lang="en-US" dirty="0">
                  <a:latin typeface="+mj-lt"/>
                </a:endParaRPr>
              </a:p>
              <a:p>
                <a:endParaRPr lang="en-US" dirty="0">
                  <a:latin typeface="+mj-lt"/>
                </a:endParaRPr>
              </a:p>
              <a:p>
                <a:endParaRPr lang="en-US" dirty="0">
                  <a:latin typeface="+mj-lt"/>
                </a:endParaRPr>
              </a:p>
              <a:p>
                <a:r>
                  <a:rPr lang="en-US" b="1" dirty="0">
                    <a:latin typeface="+mj-lt"/>
                  </a:rPr>
                  <a:t>Donated fraction:</a:t>
                </a:r>
              </a:p>
              <a:p>
                <a:endParaRPr lang="en-US" i="1" dirty="0">
                  <a:latin typeface="+mj-lt"/>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𝐷𝐹</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𝐹𝑀𝑉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𝑃𝑢𝑟𝑐h𝑎𝑠𝑒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𝑃𝑟𝑖𝑐𝑒</m:t>
                          </m:r>
                        </m:num>
                        <m:den>
                          <m:r>
                            <a:rPr lang="en-US" b="0" i="1" smtClean="0">
                              <a:latin typeface="Cambria Math" panose="02040503050406030204" pitchFamily="18" charset="0"/>
                              <a:ea typeface="Cambria Math" panose="02040503050406030204" pitchFamily="18" charset="0"/>
                            </a:rPr>
                            <m:t>𝐹𝑀𝑉</m:t>
                          </m:r>
                        </m:den>
                      </m:f>
                    </m:oMath>
                  </m:oMathPara>
                </a14:m>
                <a:endParaRPr lang="en-US" dirty="0">
                  <a:latin typeface="Cambria Math" panose="02040503050406030204" pitchFamily="18" charset="0"/>
                  <a:ea typeface="Cambria Math" panose="020405030504060302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029200" y="2133600"/>
                <a:ext cx="3962400" cy="2834302"/>
              </a:xfrm>
              <a:prstGeom prst="rect">
                <a:avLst/>
              </a:prstGeom>
              <a:blipFill rotWithShape="1">
                <a:blip r:embed="rId4"/>
                <a:stretch>
                  <a:fillRect l="-1231" t="-1075" r="-1385"/>
                </a:stretch>
              </a:blipFill>
            </p:spPr>
            <p:txBody>
              <a:bodyPr/>
              <a:lstStyle/>
              <a:p>
                <a:r>
                  <a:rPr lang="en-US">
                    <a:noFill/>
                  </a:rPr>
                  <a:t> </a:t>
                </a:r>
              </a:p>
            </p:txBody>
          </p:sp>
        </mc:Fallback>
      </mc:AlternateContent>
      <p:grpSp>
        <p:nvGrpSpPr>
          <p:cNvPr id="11" name="Group 10"/>
          <p:cNvGrpSpPr/>
          <p:nvPr/>
        </p:nvGrpSpPr>
        <p:grpSpPr>
          <a:xfrm>
            <a:off x="918008" y="3935286"/>
            <a:ext cx="3813608" cy="2610211"/>
            <a:chOff x="918008" y="4099475"/>
            <a:chExt cx="3813608" cy="2610211"/>
          </a:xfrm>
        </p:grpSpPr>
        <p:pic>
          <p:nvPicPr>
            <p:cNvPr id="8" name="Picture 4"/>
            <p:cNvPicPr>
              <a:picLocks noChangeAspect="1"/>
            </p:cNvPicPr>
            <p:nvPr/>
          </p:nvPicPr>
          <p:blipFill>
            <a:blip r:embed="rId5">
              <a:extLst>
                <a:ext uri="{28A0092B-C50C-407E-A947-70E740481C1C}">
                  <a14:useLocalDpi xmlns:a14="http://schemas.microsoft.com/office/drawing/2010/main" val="0"/>
                </a:ext>
              </a:extLst>
            </a:blip>
            <a:srcRect l="13860" t="34795" r="63324" b="46095"/>
            <a:stretch>
              <a:fillRect/>
            </a:stretch>
          </p:blipFill>
          <p:spPr bwMode="auto">
            <a:xfrm>
              <a:off x="918008" y="4099475"/>
              <a:ext cx="1676400" cy="261021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44"/>
            <p:cNvSpPr txBox="1">
              <a:spLocks noChangeArrowheads="1"/>
            </p:cNvSpPr>
            <p:nvPr/>
          </p:nvSpPr>
          <p:spPr bwMode="auto">
            <a:xfrm>
              <a:off x="2598016" y="4429185"/>
              <a:ext cx="2133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2600">
                  <a:solidFill>
                    <a:schemeClr val="tx1"/>
                  </a:solidFill>
                  <a:latin typeface="Times New Roman" pitchFamily="18" charset="0"/>
                  <a:ea typeface="MS PGothic" pitchFamily="34" charset="-128"/>
                </a:defRPr>
              </a:lvl1pPr>
              <a:lvl2pPr marL="742950" indent="-285750">
                <a:spcBef>
                  <a:spcPct val="20000"/>
                </a:spcBef>
                <a:buChar char="–"/>
                <a:defRPr sz="11000">
                  <a:solidFill>
                    <a:schemeClr val="tx1"/>
                  </a:solidFill>
                  <a:latin typeface="Times New Roman" pitchFamily="18" charset="0"/>
                  <a:ea typeface="MS PGothic" pitchFamily="34" charset="-128"/>
                </a:defRPr>
              </a:lvl2pPr>
              <a:lvl3pPr marL="1143000" indent="-228600">
                <a:spcBef>
                  <a:spcPct val="20000"/>
                </a:spcBef>
                <a:buChar char="•"/>
                <a:defRPr sz="9400">
                  <a:solidFill>
                    <a:schemeClr val="tx1"/>
                  </a:solidFill>
                  <a:latin typeface="Times New Roman" pitchFamily="18" charset="0"/>
                  <a:ea typeface="MS PGothic" pitchFamily="34" charset="-128"/>
                </a:defRPr>
              </a:lvl3pPr>
              <a:lvl4pPr marL="1600200" indent="-228600">
                <a:spcBef>
                  <a:spcPct val="20000"/>
                </a:spcBef>
                <a:buChar char="–"/>
                <a:defRPr sz="7800">
                  <a:solidFill>
                    <a:schemeClr val="tx1"/>
                  </a:solidFill>
                  <a:latin typeface="Times New Roman" pitchFamily="18" charset="0"/>
                  <a:ea typeface="MS PGothic" pitchFamily="34" charset="-128"/>
                </a:defRPr>
              </a:lvl4pPr>
              <a:lvl5pPr marL="2057400" indent="-228600">
                <a:spcBef>
                  <a:spcPct val="20000"/>
                </a:spcBef>
                <a:buChar char="»"/>
                <a:defRPr sz="7800">
                  <a:solidFill>
                    <a:schemeClr val="tx1"/>
                  </a:solidFill>
                  <a:latin typeface="Times New Roman" pitchFamily="18" charset="0"/>
                  <a:ea typeface="MS PGothic" pitchFamily="34" charset="-128"/>
                </a:defRPr>
              </a:lvl5pPr>
              <a:lvl6pPr marL="2514600" indent="-228600" eaLnBrk="0" fontAlgn="base" hangingPunct="0">
                <a:spcBef>
                  <a:spcPct val="20000"/>
                </a:spcBef>
                <a:spcAft>
                  <a:spcPct val="0"/>
                </a:spcAft>
                <a:buChar char="»"/>
                <a:defRPr sz="7800">
                  <a:solidFill>
                    <a:schemeClr val="tx1"/>
                  </a:solidFill>
                  <a:latin typeface="Times New Roman" pitchFamily="18" charset="0"/>
                  <a:ea typeface="MS PGothic" pitchFamily="34" charset="-128"/>
                </a:defRPr>
              </a:lvl6pPr>
              <a:lvl7pPr marL="2971800" indent="-228600" eaLnBrk="0" fontAlgn="base" hangingPunct="0">
                <a:spcBef>
                  <a:spcPct val="20000"/>
                </a:spcBef>
                <a:spcAft>
                  <a:spcPct val="0"/>
                </a:spcAft>
                <a:buChar char="»"/>
                <a:defRPr sz="7800">
                  <a:solidFill>
                    <a:schemeClr val="tx1"/>
                  </a:solidFill>
                  <a:latin typeface="Times New Roman" pitchFamily="18" charset="0"/>
                  <a:ea typeface="MS PGothic" pitchFamily="34" charset="-128"/>
                </a:defRPr>
              </a:lvl7pPr>
              <a:lvl8pPr marL="3429000" indent="-228600" eaLnBrk="0" fontAlgn="base" hangingPunct="0">
                <a:spcBef>
                  <a:spcPct val="20000"/>
                </a:spcBef>
                <a:spcAft>
                  <a:spcPct val="0"/>
                </a:spcAft>
                <a:buChar char="»"/>
                <a:defRPr sz="7800">
                  <a:solidFill>
                    <a:schemeClr val="tx1"/>
                  </a:solidFill>
                  <a:latin typeface="Times New Roman" pitchFamily="18" charset="0"/>
                  <a:ea typeface="MS PGothic" pitchFamily="34" charset="-128"/>
                </a:defRPr>
              </a:lvl8pPr>
              <a:lvl9pPr marL="3886200" indent="-228600" eaLnBrk="0" fontAlgn="base" hangingPunct="0">
                <a:spcBef>
                  <a:spcPct val="20000"/>
                </a:spcBef>
                <a:spcAft>
                  <a:spcPct val="0"/>
                </a:spcAft>
                <a:buChar char="»"/>
                <a:defRPr sz="7800">
                  <a:solidFill>
                    <a:schemeClr val="tx1"/>
                  </a:solidFill>
                  <a:latin typeface="Times New Roman" pitchFamily="18" charset="0"/>
                  <a:ea typeface="MS PGothic" pitchFamily="34" charset="-128"/>
                </a:defRPr>
              </a:lvl9pPr>
            </a:lstStyle>
            <a:p>
              <a:pPr eaLnBrk="1" hangingPunct="1">
                <a:spcBef>
                  <a:spcPct val="0"/>
                </a:spcBef>
                <a:buFontTx/>
                <a:buNone/>
              </a:pPr>
              <a:r>
                <a:rPr lang="en-US" altLang="en-US" sz="1500" dirty="0">
                  <a:latin typeface="+mj-lt"/>
                  <a:cs typeface="Arial" charset="0"/>
                </a:rPr>
                <a:t>Actual acquisition costs</a:t>
              </a:r>
            </a:p>
            <a:p>
              <a:pPr eaLnBrk="1" hangingPunct="1">
                <a:spcBef>
                  <a:spcPct val="0"/>
                </a:spcBef>
                <a:buFontTx/>
                <a:buNone/>
              </a:pPr>
              <a:r>
                <a:rPr lang="en-US" altLang="en-US" sz="1500" i="1" dirty="0">
                  <a:latin typeface="+mj-lt"/>
                  <a:cs typeface="Arial" charset="0"/>
                </a:rPr>
                <a:t>TNC Database</a:t>
              </a:r>
              <a:endParaRPr lang="en-US" altLang="en-US" sz="1500" b="1" i="1" dirty="0">
                <a:latin typeface="+mj-lt"/>
                <a:cs typeface="Arial" charset="0"/>
              </a:endParaRPr>
            </a:p>
          </p:txBody>
        </p:sp>
      </p:grpSp>
    </p:spTree>
    <p:extLst>
      <p:ext uri="{BB962C8B-B14F-4D97-AF65-F5344CB8AC3E}">
        <p14:creationId xmlns:p14="http://schemas.microsoft.com/office/powerpoint/2010/main" val="2121876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457200"/>
            <a:ext cx="7200900" cy="1485900"/>
          </a:xfrm>
        </p:spPr>
        <p:txBody>
          <a:bodyPr/>
          <a:lstStyle/>
          <a:p>
            <a:r>
              <a:rPr lang="en-US" dirty="0"/>
              <a:t>Generalized Linear Model</a:t>
            </a:r>
          </a:p>
        </p:txBody>
      </p:sp>
      <p:sp>
        <p:nvSpPr>
          <p:cNvPr id="4" name="Content Placeholder 2"/>
          <p:cNvSpPr txBox="1">
            <a:spLocks/>
          </p:cNvSpPr>
          <p:nvPr/>
        </p:nvSpPr>
        <p:spPr>
          <a:xfrm>
            <a:off x="1028700" y="1676400"/>
            <a:ext cx="7200900" cy="48006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lvl="1" indent="0">
              <a:buFont typeface="Franklin Gothic Book" panose="020B0503020102020204" pitchFamily="34" charset="0"/>
              <a:buNone/>
            </a:pPr>
            <a:endParaRPr lang="en-US" sz="1000" dirty="0"/>
          </a:p>
          <a:p>
            <a:pPr marL="0" lvl="3" indent="0">
              <a:spcBef>
                <a:spcPts val="0"/>
              </a:spcBef>
              <a:spcAft>
                <a:spcPts val="0"/>
              </a:spcAft>
              <a:buFont typeface="Franklin Gothic Book" panose="020B0503020102020204" pitchFamily="34" charset="0"/>
              <a:buNone/>
            </a:pPr>
            <a:r>
              <a:rPr lang="en-US" dirty="0"/>
              <a:t>In addition to the variables used in predicting actual conservation costs, additional variables such as</a:t>
            </a:r>
          </a:p>
          <a:p>
            <a:pPr marL="0" lvl="3" indent="0">
              <a:spcBef>
                <a:spcPts val="0"/>
              </a:spcBef>
              <a:spcAft>
                <a:spcPts val="0"/>
              </a:spcAft>
              <a:buFont typeface="Franklin Gothic Book" panose="020B0503020102020204" pitchFamily="34" charset="0"/>
              <a:buNone/>
            </a:pPr>
            <a:endParaRPr lang="en-US" sz="1000" dirty="0"/>
          </a:p>
          <a:p>
            <a:pPr marL="0" lvl="3">
              <a:spcBef>
                <a:spcPts val="0"/>
              </a:spcBef>
              <a:spcAft>
                <a:spcPts val="0"/>
              </a:spcAft>
            </a:pPr>
            <a:r>
              <a:rPr lang="en-US" dirty="0"/>
              <a:t>county income</a:t>
            </a:r>
          </a:p>
          <a:p>
            <a:pPr marL="0" lvl="3" indent="0">
              <a:spcBef>
                <a:spcPts val="0"/>
              </a:spcBef>
              <a:spcAft>
                <a:spcPts val="0"/>
              </a:spcAft>
              <a:buNone/>
            </a:pPr>
            <a:endParaRPr lang="en-US" sz="500" dirty="0"/>
          </a:p>
          <a:p>
            <a:pPr marL="0" lvl="3">
              <a:spcBef>
                <a:spcPts val="0"/>
              </a:spcBef>
              <a:spcAft>
                <a:spcPts val="0"/>
              </a:spcAft>
            </a:pPr>
            <a:r>
              <a:rPr lang="en-US" dirty="0"/>
              <a:t>number of dependents</a:t>
            </a:r>
          </a:p>
          <a:p>
            <a:pPr marL="0" lvl="3" indent="0">
              <a:spcBef>
                <a:spcPts val="0"/>
              </a:spcBef>
              <a:spcAft>
                <a:spcPts val="0"/>
              </a:spcAft>
              <a:buNone/>
            </a:pPr>
            <a:endParaRPr lang="en-US" sz="500" dirty="0"/>
          </a:p>
          <a:p>
            <a:pPr marL="0" lvl="3">
              <a:spcBef>
                <a:spcPts val="0"/>
              </a:spcBef>
              <a:spcAft>
                <a:spcPts val="0"/>
              </a:spcAft>
            </a:pPr>
            <a:r>
              <a:rPr lang="en-US" dirty="0"/>
              <a:t>population density </a:t>
            </a:r>
            <a:r>
              <a:rPr lang="en-US" sz="1600" dirty="0"/>
              <a:t>(rurality)</a:t>
            </a:r>
          </a:p>
          <a:p>
            <a:pPr marL="0" lvl="3" indent="0">
              <a:spcBef>
                <a:spcPts val="0"/>
              </a:spcBef>
              <a:spcAft>
                <a:spcPts val="0"/>
              </a:spcAft>
              <a:buFont typeface="Franklin Gothic Book" panose="020B0503020102020204" pitchFamily="34" charset="0"/>
              <a:buNone/>
            </a:pPr>
            <a:endParaRPr lang="en-US" sz="500" dirty="0"/>
          </a:p>
          <a:p>
            <a:pPr marL="0" lvl="3">
              <a:spcBef>
                <a:spcPts val="0"/>
              </a:spcBef>
              <a:spcAft>
                <a:spcPts val="0"/>
              </a:spcAft>
            </a:pPr>
            <a:r>
              <a:rPr lang="en-US" dirty="0"/>
              <a:t>education level</a:t>
            </a:r>
            <a:endParaRPr lang="en-US" sz="500" dirty="0"/>
          </a:p>
          <a:p>
            <a:pPr marL="0" lvl="3" indent="0">
              <a:spcBef>
                <a:spcPts val="0"/>
              </a:spcBef>
              <a:spcAft>
                <a:spcPts val="0"/>
              </a:spcAft>
              <a:buFont typeface="Franklin Gothic Book" panose="020B0503020102020204" pitchFamily="34" charset="0"/>
              <a:buNone/>
            </a:pPr>
            <a:endParaRPr lang="en-US" sz="500" dirty="0"/>
          </a:p>
          <a:p>
            <a:pPr marL="0" lvl="1">
              <a:spcBef>
                <a:spcPts val="0"/>
              </a:spcBef>
              <a:spcAft>
                <a:spcPts val="0"/>
              </a:spcAft>
            </a:pPr>
            <a:r>
              <a:rPr lang="en-US" sz="1800" dirty="0"/>
              <a:t>political alignment</a:t>
            </a:r>
          </a:p>
          <a:p>
            <a:pPr marL="0" lvl="1" indent="0">
              <a:spcBef>
                <a:spcPts val="0"/>
              </a:spcBef>
              <a:spcAft>
                <a:spcPts val="0"/>
              </a:spcAft>
              <a:buNone/>
            </a:pPr>
            <a:endParaRPr lang="en-US" sz="1800" dirty="0"/>
          </a:p>
          <a:p>
            <a:pPr lvl="3">
              <a:lnSpc>
                <a:spcPct val="100000"/>
              </a:lnSpc>
              <a:spcBef>
                <a:spcPts val="0"/>
              </a:spcBef>
              <a:spcAft>
                <a:spcPts val="0"/>
              </a:spcAft>
              <a:buFont typeface="Wingdings" panose="05000000000000000000" pitchFamily="2" charset="2"/>
              <a:buChar char="Ø"/>
            </a:pPr>
            <a:r>
              <a:rPr lang="en-US" i="0" dirty="0"/>
              <a:t>Predicting the occurrence of a bargain sale and predicting the magnitude of the bargain</a:t>
            </a:r>
          </a:p>
          <a:p>
            <a:pPr marL="0" lvl="1" indent="0">
              <a:spcBef>
                <a:spcPts val="0"/>
              </a:spcBef>
              <a:spcAft>
                <a:spcPts val="0"/>
              </a:spcAft>
              <a:buNone/>
            </a:pPr>
            <a:endParaRPr lang="en-US" sz="1600" dirty="0"/>
          </a:p>
          <a:p>
            <a:pPr marL="0" lvl="1" indent="0">
              <a:spcBef>
                <a:spcPts val="0"/>
              </a:spcBef>
              <a:spcAft>
                <a:spcPts val="0"/>
              </a:spcAft>
              <a:buFont typeface="Franklin Gothic Book" panose="020B0503020102020204" pitchFamily="34" charset="0"/>
              <a:buNone/>
            </a:pPr>
            <a:endParaRPr lang="en-US" sz="500" dirty="0"/>
          </a:p>
        </p:txBody>
      </p:sp>
    </p:spTree>
    <p:extLst>
      <p:ext uri="{BB962C8B-B14F-4D97-AF65-F5344CB8AC3E}">
        <p14:creationId xmlns:p14="http://schemas.microsoft.com/office/powerpoint/2010/main" val="2130421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a:xfrm>
            <a:off x="1028700" y="1828800"/>
            <a:ext cx="7658100" cy="4648200"/>
          </a:xfrm>
        </p:spPr>
        <p:txBody>
          <a:bodyPr>
            <a:normAutofit/>
          </a:bodyPr>
          <a:lstStyle/>
          <a:p>
            <a:pPr marL="0" indent="0">
              <a:buNone/>
            </a:pPr>
            <a:r>
              <a:rPr lang="en-US" sz="2800" u="sng" dirty="0"/>
              <a:t>Opportunity concept</a:t>
            </a:r>
          </a:p>
        </p:txBody>
      </p:sp>
      <p:sp>
        <p:nvSpPr>
          <p:cNvPr id="5" name="Content Placeholder 2"/>
          <p:cNvSpPr txBox="1">
            <a:spLocks/>
          </p:cNvSpPr>
          <p:nvPr/>
        </p:nvSpPr>
        <p:spPr>
          <a:xfrm>
            <a:off x="1028700" y="1828800"/>
            <a:ext cx="7200900" cy="914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dirty="0"/>
          </a:p>
        </p:txBody>
      </p:sp>
    </p:spTree>
    <p:extLst>
      <p:ext uri="{BB962C8B-B14F-4D97-AF65-F5344CB8AC3E}">
        <p14:creationId xmlns:p14="http://schemas.microsoft.com/office/powerpoint/2010/main" val="2399430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a:xfrm>
            <a:off x="1028700" y="1828800"/>
            <a:ext cx="7658100" cy="4648200"/>
          </a:xfrm>
        </p:spPr>
        <p:txBody>
          <a:bodyPr>
            <a:normAutofit/>
          </a:bodyPr>
          <a:lstStyle/>
          <a:p>
            <a:pPr marL="0" indent="0">
              <a:buNone/>
            </a:pPr>
            <a:r>
              <a:rPr lang="en-US" sz="2800" u="sng" dirty="0"/>
              <a:t>Opportunity concept:</a:t>
            </a:r>
          </a:p>
          <a:p>
            <a:pPr marL="0" indent="0">
              <a:buNone/>
            </a:pPr>
            <a:endParaRPr lang="en-US" dirty="0"/>
          </a:p>
          <a:p>
            <a:r>
              <a:rPr lang="en-US" dirty="0"/>
              <a:t>How do bargain sales, philanthropic donations and democracy investments covary?</a:t>
            </a:r>
          </a:p>
        </p:txBody>
      </p:sp>
      <p:sp>
        <p:nvSpPr>
          <p:cNvPr id="5" name="Content Placeholder 2"/>
          <p:cNvSpPr txBox="1">
            <a:spLocks/>
          </p:cNvSpPr>
          <p:nvPr/>
        </p:nvSpPr>
        <p:spPr>
          <a:xfrm>
            <a:off x="1028700" y="1828800"/>
            <a:ext cx="7200900" cy="914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dirty="0"/>
          </a:p>
        </p:txBody>
      </p:sp>
    </p:spTree>
    <p:extLst>
      <p:ext uri="{BB962C8B-B14F-4D97-AF65-F5344CB8AC3E}">
        <p14:creationId xmlns:p14="http://schemas.microsoft.com/office/powerpoint/2010/main" val="1738069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a:xfrm>
            <a:off x="1028700" y="1828800"/>
            <a:ext cx="7658100" cy="4648200"/>
          </a:xfrm>
        </p:spPr>
        <p:txBody>
          <a:bodyPr>
            <a:normAutofit/>
          </a:bodyPr>
          <a:lstStyle/>
          <a:p>
            <a:pPr marL="0" indent="0">
              <a:buNone/>
            </a:pPr>
            <a:r>
              <a:rPr lang="en-US" sz="2800" u="sng" dirty="0"/>
              <a:t>Opportunity concept:</a:t>
            </a:r>
          </a:p>
          <a:p>
            <a:pPr marL="0" indent="0">
              <a:buNone/>
            </a:pPr>
            <a:endParaRPr lang="en-US" dirty="0"/>
          </a:p>
          <a:p>
            <a:r>
              <a:rPr lang="en-US" dirty="0"/>
              <a:t>How do bargain sales, philanthropic donations and democracy investments covary?</a:t>
            </a:r>
          </a:p>
          <a:p>
            <a:pPr marL="0" lvl="1" indent="0">
              <a:buNone/>
            </a:pPr>
            <a:endParaRPr lang="en-US" sz="700" dirty="0"/>
          </a:p>
          <a:p>
            <a:r>
              <a:rPr lang="en-US" dirty="0"/>
              <a:t>What would be an optimal blend of strategies for an organization such as TNC when starting a fundraising campaign in order to acquire a particular area?</a:t>
            </a:r>
          </a:p>
        </p:txBody>
      </p:sp>
      <p:sp>
        <p:nvSpPr>
          <p:cNvPr id="5" name="Content Placeholder 2"/>
          <p:cNvSpPr txBox="1">
            <a:spLocks/>
          </p:cNvSpPr>
          <p:nvPr/>
        </p:nvSpPr>
        <p:spPr>
          <a:xfrm>
            <a:off x="1028700" y="1828800"/>
            <a:ext cx="7200900" cy="914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dirty="0"/>
          </a:p>
        </p:txBody>
      </p:sp>
    </p:spTree>
    <p:extLst>
      <p:ext uri="{BB962C8B-B14F-4D97-AF65-F5344CB8AC3E}">
        <p14:creationId xmlns:p14="http://schemas.microsoft.com/office/powerpoint/2010/main" val="4154338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028700" y="457200"/>
            <a:ext cx="72009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Thanks!</a:t>
            </a:r>
          </a:p>
        </p:txBody>
      </p:sp>
      <p:grpSp>
        <p:nvGrpSpPr>
          <p:cNvPr id="7" name="Group 6">
            <a:extLst>
              <a:ext uri="{FF2B5EF4-FFF2-40B4-BE49-F238E27FC236}">
                <a16:creationId xmlns:a16="http://schemas.microsoft.com/office/drawing/2014/main" id="{A456226C-5773-4DCA-BF79-C2B9F5C42881}"/>
              </a:ext>
            </a:extLst>
          </p:cNvPr>
          <p:cNvGrpSpPr/>
          <p:nvPr/>
        </p:nvGrpSpPr>
        <p:grpSpPr>
          <a:xfrm>
            <a:off x="1219200" y="4133088"/>
            <a:ext cx="2971130" cy="1403333"/>
            <a:chOff x="1025652" y="3924968"/>
            <a:chExt cx="2971130" cy="1403333"/>
          </a:xfrm>
        </p:grpSpPr>
        <p:pic>
          <p:nvPicPr>
            <p:cNvPr id="17" name="Picture 2" descr="http://agriculture.tennessee.edu/news/releases/images/2008/UT%20logo.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78992" y="4752302"/>
              <a:ext cx="2664450" cy="575999"/>
            </a:xfrm>
            <a:prstGeom prst="rect">
              <a:avLst/>
            </a:prstGeom>
            <a:noFill/>
          </p:spPr>
        </p:pic>
        <p:sp>
          <p:nvSpPr>
            <p:cNvPr id="16" name="Content Placeholder 2"/>
            <p:cNvSpPr txBox="1">
              <a:spLocks/>
            </p:cNvSpPr>
            <p:nvPr/>
          </p:nvSpPr>
          <p:spPr>
            <a:xfrm>
              <a:off x="1025652" y="3924968"/>
              <a:ext cx="2971130" cy="912841"/>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spcBef>
                  <a:spcPts val="0"/>
                </a:spcBef>
                <a:spcAft>
                  <a:spcPts val="0"/>
                </a:spcAft>
                <a:buNone/>
              </a:pPr>
              <a:r>
                <a:rPr lang="en-US" sz="2400" dirty="0" err="1"/>
                <a:t>Armsworth</a:t>
              </a:r>
              <a:r>
                <a:rPr lang="en-US" sz="2400" dirty="0"/>
                <a:t> Lab</a:t>
              </a:r>
            </a:p>
            <a:p>
              <a:pPr marL="0" indent="0" algn="ctr">
                <a:spcBef>
                  <a:spcPts val="0"/>
                </a:spcBef>
                <a:spcAft>
                  <a:spcPts val="0"/>
                </a:spcAft>
                <a:buNone/>
              </a:pPr>
              <a:r>
                <a:rPr lang="en-US" sz="1600" dirty="0"/>
                <a:t>https://www.armsworthlab.com</a:t>
              </a:r>
              <a:endParaRPr lang="en-US" sz="1200" dirty="0"/>
            </a:p>
          </p:txBody>
        </p:sp>
      </p:grpSp>
      <p:sp>
        <p:nvSpPr>
          <p:cNvPr id="15" name="Content Placeholder 2">
            <a:extLst>
              <a:ext uri="{FF2B5EF4-FFF2-40B4-BE49-F238E27FC236}">
                <a16:creationId xmlns:a16="http://schemas.microsoft.com/office/drawing/2014/main" id="{4F0F17F7-2019-4193-8213-BE4D101B0BD5}"/>
              </a:ext>
            </a:extLst>
          </p:cNvPr>
          <p:cNvSpPr txBox="1">
            <a:spLocks/>
          </p:cNvSpPr>
          <p:nvPr/>
        </p:nvSpPr>
        <p:spPr>
          <a:xfrm>
            <a:off x="1025652" y="1529166"/>
            <a:ext cx="2971130" cy="1403867"/>
          </a:xfrm>
          <a:prstGeom prst="rect">
            <a:avLst/>
          </a:prstGeom>
          <a:ln>
            <a:solidFill>
              <a:schemeClr val="tx2"/>
            </a:solidFill>
          </a:ln>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spcBef>
                <a:spcPts val="0"/>
              </a:spcBef>
              <a:spcAft>
                <a:spcPts val="0"/>
              </a:spcAft>
              <a:buNone/>
            </a:pPr>
            <a:r>
              <a:rPr lang="en-US" sz="2400" u="sng" dirty="0"/>
              <a:t>CONTACT:</a:t>
            </a:r>
          </a:p>
          <a:p>
            <a:pPr marL="0" indent="0">
              <a:spcBef>
                <a:spcPts val="0"/>
              </a:spcBef>
              <a:spcAft>
                <a:spcPts val="0"/>
              </a:spcAft>
              <a:buNone/>
            </a:pPr>
            <a:r>
              <a:rPr lang="en-US" sz="2400" dirty="0"/>
              <a:t>Diane Le </a:t>
            </a:r>
            <a:r>
              <a:rPr lang="en-US" sz="2400" dirty="0" err="1"/>
              <a:t>Bouille</a:t>
            </a:r>
            <a:endParaRPr lang="en-US" sz="2400" dirty="0"/>
          </a:p>
          <a:p>
            <a:pPr marL="0" indent="0">
              <a:spcBef>
                <a:spcPts val="0"/>
              </a:spcBef>
              <a:spcAft>
                <a:spcPts val="0"/>
              </a:spcAft>
              <a:buNone/>
            </a:pPr>
            <a:r>
              <a:rPr lang="en-US" sz="1600" i="1" dirty="0"/>
              <a:t>PhD Candidate</a:t>
            </a:r>
          </a:p>
          <a:p>
            <a:pPr marL="0" indent="0">
              <a:spcBef>
                <a:spcPts val="0"/>
              </a:spcBef>
              <a:spcAft>
                <a:spcPts val="0"/>
              </a:spcAft>
              <a:buNone/>
            </a:pPr>
            <a:r>
              <a:rPr lang="en-US" dirty="0"/>
              <a:t>dlebouille@utk.edu</a:t>
            </a:r>
            <a:endParaRPr lang="en-US" sz="1600" dirty="0"/>
          </a:p>
        </p:txBody>
      </p:sp>
      <p:grpSp>
        <p:nvGrpSpPr>
          <p:cNvPr id="4" name="Group 3">
            <a:extLst>
              <a:ext uri="{FF2B5EF4-FFF2-40B4-BE49-F238E27FC236}">
                <a16:creationId xmlns:a16="http://schemas.microsoft.com/office/drawing/2014/main" id="{BFDD0837-3AB2-40B4-B30F-446206436398}"/>
              </a:ext>
            </a:extLst>
          </p:cNvPr>
          <p:cNvGrpSpPr/>
          <p:nvPr/>
        </p:nvGrpSpPr>
        <p:grpSpPr>
          <a:xfrm>
            <a:off x="4726063" y="1625398"/>
            <a:ext cx="3732137" cy="4013402"/>
            <a:chOff x="4726063" y="2221955"/>
            <a:chExt cx="3732137" cy="4013402"/>
          </a:xfrm>
        </p:grpSpPr>
        <p:sp>
          <p:nvSpPr>
            <p:cNvPr id="8" name="TextBox 7"/>
            <p:cNvSpPr txBox="1"/>
            <p:nvPr/>
          </p:nvSpPr>
          <p:spPr>
            <a:xfrm>
              <a:off x="5161455" y="3747640"/>
              <a:ext cx="1981200" cy="1292662"/>
            </a:xfrm>
            <a:prstGeom prst="rect">
              <a:avLst/>
            </a:prstGeom>
            <a:noFill/>
          </p:spPr>
          <p:txBody>
            <a:bodyPr wrap="square" rtlCol="0">
              <a:spAutoFit/>
            </a:bodyPr>
            <a:lstStyle/>
            <a:p>
              <a:r>
                <a:rPr lang="en-US" sz="1300" dirty="0"/>
                <a:t>Chuck Byrd</a:t>
              </a:r>
            </a:p>
            <a:p>
              <a:r>
                <a:rPr lang="en-US" sz="1300" dirty="0"/>
                <a:t>Malcolm Hodges</a:t>
              </a:r>
            </a:p>
            <a:p>
              <a:r>
                <a:rPr lang="en-US" sz="1300" dirty="0"/>
                <a:t>Chris Minor</a:t>
              </a:r>
            </a:p>
            <a:p>
              <a:r>
                <a:rPr lang="en-US" sz="1300" dirty="0"/>
                <a:t>Deborah Barber</a:t>
              </a:r>
            </a:p>
            <a:p>
              <a:r>
                <a:rPr lang="en-US" sz="1300" dirty="0"/>
                <a:t>Megan Sutton</a:t>
              </a:r>
            </a:p>
            <a:p>
              <a:r>
                <a:rPr lang="en-US" sz="1300" dirty="0"/>
                <a:t>Elizabeth Johnson</a:t>
              </a:r>
            </a:p>
          </p:txBody>
        </p:sp>
        <p:sp>
          <p:nvSpPr>
            <p:cNvPr id="9" name="TextBox 8"/>
            <p:cNvSpPr txBox="1"/>
            <p:nvPr/>
          </p:nvSpPr>
          <p:spPr>
            <a:xfrm>
              <a:off x="6762178" y="3749267"/>
              <a:ext cx="1325020" cy="1292662"/>
            </a:xfrm>
            <a:prstGeom prst="rect">
              <a:avLst/>
            </a:prstGeom>
            <a:noFill/>
          </p:spPr>
          <p:txBody>
            <a:bodyPr wrap="square" rtlCol="0">
              <a:spAutoFit/>
            </a:bodyPr>
            <a:lstStyle/>
            <a:p>
              <a:r>
                <a:rPr lang="en-US" sz="1300" dirty="0"/>
                <a:t>Corey Giles</a:t>
              </a:r>
            </a:p>
            <a:p>
              <a:r>
                <a:rPr lang="en-US" sz="1300" dirty="0"/>
                <a:t>Kristen Austin</a:t>
              </a:r>
            </a:p>
            <a:p>
              <a:r>
                <a:rPr lang="en-US" sz="1300" dirty="0"/>
                <a:t>Marek Smith</a:t>
              </a:r>
            </a:p>
            <a:p>
              <a:r>
                <a:rPr lang="en-US" sz="1300" dirty="0"/>
                <a:t>Sam </a:t>
              </a:r>
              <a:r>
                <a:rPr lang="en-US" sz="1300" dirty="0" err="1"/>
                <a:t>Lindblom</a:t>
              </a:r>
              <a:endParaRPr lang="en-US" sz="1300" dirty="0"/>
            </a:p>
            <a:p>
              <a:r>
                <a:rPr lang="en-US" sz="1300" dirty="0" err="1"/>
                <a:t>Braven</a:t>
              </a:r>
              <a:r>
                <a:rPr lang="en-US" sz="1300" dirty="0"/>
                <a:t> </a:t>
              </a:r>
              <a:r>
                <a:rPr lang="en-US" sz="1300" dirty="0" err="1"/>
                <a:t>Beaty</a:t>
              </a:r>
              <a:endParaRPr lang="en-US" sz="1300" dirty="0"/>
            </a:p>
            <a:p>
              <a:r>
                <a:rPr lang="en-US" sz="1300" dirty="0"/>
                <a:t>Mike Powell</a:t>
              </a:r>
            </a:p>
          </p:txBody>
        </p:sp>
        <p:pic>
          <p:nvPicPr>
            <p:cNvPr id="12" name="Picture 4" descr="C:\Users\LeBouilleD\Desktop\TNC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2657" y="5216182"/>
              <a:ext cx="2828925" cy="1019175"/>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3"/>
            <p:cNvSpPr txBox="1">
              <a:spLocks/>
            </p:cNvSpPr>
            <p:nvPr/>
          </p:nvSpPr>
          <p:spPr>
            <a:xfrm>
              <a:off x="5029199" y="2221955"/>
              <a:ext cx="3335840" cy="506021"/>
            </a:xfrm>
            <a:prstGeom prst="rect">
              <a:avLst/>
            </a:prstGeom>
          </p:spPr>
          <p:txBody>
            <a:bodyPr vert="horz" lIns="91440" tIns="45720" rIns="91440" bIns="45720" rtlCol="0">
              <a:normAutofit fontScale="850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dirty="0"/>
                <a:t>With the help of the Nature Conservancy</a:t>
              </a:r>
            </a:p>
          </p:txBody>
        </p:sp>
        <p:sp>
          <p:nvSpPr>
            <p:cNvPr id="3" name="TextBox 2">
              <a:extLst>
                <a:ext uri="{FF2B5EF4-FFF2-40B4-BE49-F238E27FC236}">
                  <a16:creationId xmlns:a16="http://schemas.microsoft.com/office/drawing/2014/main" id="{8F2D2851-79F1-4F2B-8255-194C5BF1116F}"/>
                </a:ext>
              </a:extLst>
            </p:cNvPr>
            <p:cNvSpPr txBox="1"/>
            <p:nvPr/>
          </p:nvSpPr>
          <p:spPr>
            <a:xfrm>
              <a:off x="4726063" y="2917448"/>
              <a:ext cx="3732137" cy="892552"/>
            </a:xfrm>
            <a:prstGeom prst="rect">
              <a:avLst/>
            </a:prstGeom>
            <a:noFill/>
          </p:spPr>
          <p:txBody>
            <a:bodyPr wrap="square" rtlCol="0">
              <a:spAutoFit/>
            </a:bodyPr>
            <a:lstStyle/>
            <a:p>
              <a:pPr marL="118872" lvl="0" indent="0">
                <a:spcBef>
                  <a:spcPts val="0"/>
                </a:spcBef>
                <a:spcAft>
                  <a:spcPts val="0"/>
                </a:spcAft>
                <a:buClr>
                  <a:srgbClr val="E66C7D"/>
                </a:buClr>
                <a:buNone/>
              </a:pPr>
              <a:r>
                <a:rPr lang="en-AU" sz="1300" i="1" u="sng" dirty="0"/>
                <a:t>Head office staff:</a:t>
              </a:r>
              <a:endParaRPr lang="en-AU" sz="1300" i="1" dirty="0"/>
            </a:p>
            <a:p>
              <a:pPr marL="118872" lvl="0" indent="0">
                <a:spcBef>
                  <a:spcPts val="0"/>
                </a:spcBef>
                <a:spcAft>
                  <a:spcPts val="0"/>
                </a:spcAft>
                <a:buClr>
                  <a:srgbClr val="E66C7D"/>
                </a:buClr>
                <a:buNone/>
              </a:pPr>
              <a:r>
                <a:rPr lang="en-AU" sz="1300" dirty="0"/>
                <a:t>Melissa Clark    Joe </a:t>
              </a:r>
              <a:r>
                <a:rPr lang="en-AU" sz="1300" dirty="0" err="1"/>
                <a:t>Fargione</a:t>
              </a:r>
              <a:r>
                <a:rPr lang="en-AU" sz="1300" dirty="0"/>
                <a:t>    Thomas </a:t>
              </a:r>
              <a:r>
                <a:rPr lang="en-AU" sz="1300" dirty="0" err="1"/>
                <a:t>Minney</a:t>
              </a:r>
              <a:endParaRPr lang="en-AU" sz="1300" dirty="0">
                <a:solidFill>
                  <a:prstClr val="black"/>
                </a:solidFill>
              </a:endParaRPr>
            </a:p>
            <a:p>
              <a:pPr marL="118872" indent="0">
                <a:buClr>
                  <a:srgbClr val="E66C7D"/>
                </a:buClr>
                <a:buNone/>
              </a:pPr>
              <a:endParaRPr lang="en-AU" sz="1300" i="1" u="sng" dirty="0"/>
            </a:p>
            <a:p>
              <a:pPr marL="118872" indent="0">
                <a:buClr>
                  <a:srgbClr val="E66C7D"/>
                </a:buClr>
                <a:buNone/>
              </a:pPr>
              <a:r>
                <a:rPr lang="en-AU" sz="1300" i="1" u="sng" dirty="0"/>
                <a:t>State chapter land managers:</a:t>
              </a:r>
              <a:endParaRPr lang="en-US" sz="1300" dirty="0"/>
            </a:p>
          </p:txBody>
        </p:sp>
      </p:grpSp>
    </p:spTree>
    <p:extLst>
      <p:ext uri="{BB962C8B-B14F-4D97-AF65-F5344CB8AC3E}">
        <p14:creationId xmlns:p14="http://schemas.microsoft.com/office/powerpoint/2010/main" val="3901843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Protected Areas</a:t>
            </a:r>
            <a:br>
              <a:rPr lang="en-US" dirty="0"/>
            </a:br>
            <a:r>
              <a:rPr lang="en-US" sz="2000" dirty="0"/>
              <a:t>	</a:t>
            </a:r>
            <a:r>
              <a:rPr lang="en-US" sz="2800" dirty="0"/>
              <a:t>Conservation costs in the U.S.</a:t>
            </a:r>
          </a:p>
        </p:txBody>
      </p:sp>
      <p:sp>
        <p:nvSpPr>
          <p:cNvPr id="4" name="Content Placeholder 3"/>
          <p:cNvSpPr>
            <a:spLocks noGrp="1"/>
          </p:cNvSpPr>
          <p:nvPr>
            <p:ph sz="half" idx="2"/>
          </p:nvPr>
        </p:nvSpPr>
        <p:spPr>
          <a:xfrm>
            <a:off x="6184296" y="2895600"/>
            <a:ext cx="2731104" cy="2133600"/>
          </a:xfrm>
        </p:spPr>
        <p:txBody>
          <a:bodyPr/>
          <a:lstStyle/>
          <a:p>
            <a:r>
              <a:rPr lang="en-US" dirty="0"/>
              <a:t>Lack of data</a:t>
            </a:r>
          </a:p>
          <a:p>
            <a:pPr marL="0" lvl="2" indent="0">
              <a:buNone/>
            </a:pPr>
            <a:r>
              <a:rPr lang="en-US" i="1" dirty="0"/>
              <a:t>(use of proxies)</a:t>
            </a:r>
          </a:p>
          <a:p>
            <a:pPr marL="0" lvl="2" indent="0">
              <a:buNone/>
            </a:pPr>
            <a:endParaRPr lang="en-US" i="1" dirty="0"/>
          </a:p>
          <a:p>
            <a:pPr lvl="2"/>
            <a:r>
              <a:rPr lang="en-US" dirty="0"/>
              <a:t>Spatial aggregation</a:t>
            </a:r>
          </a:p>
          <a:p>
            <a:pPr marL="0" lvl="2" indent="0">
              <a:buNone/>
            </a:pPr>
            <a:r>
              <a:rPr lang="en-US" i="1" dirty="0"/>
              <a:t>(and grain discrepancy)</a:t>
            </a:r>
          </a:p>
          <a:p>
            <a:pPr lvl="2"/>
            <a:endParaRPr lang="en-US" dirty="0"/>
          </a:p>
        </p:txBody>
      </p:sp>
      <p:grpSp>
        <p:nvGrpSpPr>
          <p:cNvPr id="5" name="Group 4"/>
          <p:cNvGrpSpPr/>
          <p:nvPr/>
        </p:nvGrpSpPr>
        <p:grpSpPr>
          <a:xfrm>
            <a:off x="691289" y="2286001"/>
            <a:ext cx="5350791" cy="3287230"/>
            <a:chOff x="627372" y="3273599"/>
            <a:chExt cx="4274652" cy="2541411"/>
          </a:xfrm>
        </p:grpSpPr>
        <p:pic>
          <p:nvPicPr>
            <p:cNvPr id="13" name="Picture 5" descr="C:\Users\LeBouilleD\Documents\01_Thesis\CLS - Writings\Protected Areas - continental U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638" t="43750" r="11894" b="28125"/>
            <a:stretch/>
          </p:blipFill>
          <p:spPr bwMode="auto">
            <a:xfrm>
              <a:off x="627372" y="3273599"/>
              <a:ext cx="4274652" cy="25309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C:\Users\LeBouilleD\Documents\01_Thesis\CLS - Writings\Protected Areas - continental US (legen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142" r="10280"/>
            <a:stretch/>
          </p:blipFill>
          <p:spPr bwMode="auto">
            <a:xfrm>
              <a:off x="652455" y="5005390"/>
              <a:ext cx="1357397" cy="8096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25828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Protected Areas</a:t>
            </a:r>
            <a:br>
              <a:rPr lang="en-US" dirty="0"/>
            </a:br>
            <a:r>
              <a:rPr lang="en-US" sz="2000" dirty="0"/>
              <a:t>	</a:t>
            </a:r>
            <a:r>
              <a:rPr lang="en-US" sz="2800" dirty="0"/>
              <a:t>Agricultural land value</a:t>
            </a:r>
          </a:p>
        </p:txBody>
      </p:sp>
      <p:pic>
        <p:nvPicPr>
          <p:cNvPr id="18" name="Picture 2" descr="Z:\Shared\_Photos\CNH-Apps\MDAllegany\DSCF297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438" y="2838449"/>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Z:\Shared\_Photos\CNH-Apps\WV_PikeKnob\DSCF4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8938" y="2171700"/>
            <a:ext cx="3124200" cy="416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035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dlebouil\Documents\01_Thesis\CLS-WiP\SimpleFit_NAss-P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4785"/>
            <a:ext cx="5943601" cy="5160326"/>
          </a:xfrm>
          <a:prstGeom prst="rect">
            <a:avLst/>
          </a:prstGeom>
          <a:noFill/>
          <a:ln>
            <a:noFill/>
          </a:ln>
        </p:spPr>
      </p:pic>
      <p:sp>
        <p:nvSpPr>
          <p:cNvPr id="19" name="Text Box 2"/>
          <p:cNvSpPr txBox="1">
            <a:spLocks noChangeArrowheads="1"/>
          </p:cNvSpPr>
          <p:nvPr/>
        </p:nvSpPr>
        <p:spPr bwMode="auto">
          <a:xfrm>
            <a:off x="6810376" y="2514600"/>
            <a:ext cx="2209800" cy="236220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500" dirty="0">
                <a:ln>
                  <a:noFill/>
                </a:ln>
                <a:effectLst/>
                <a:latin typeface="+mj-lt"/>
                <a:ea typeface="Calibri"/>
                <a:cs typeface="Times New Roman"/>
              </a:rPr>
              <a:t>Actual purchase price of areas acquired by TNC against average agricultural land value in their county (USDA NASS data)</a:t>
            </a:r>
            <a:endParaRPr lang="en-US" sz="1500" dirty="0">
              <a:effectLst/>
              <a:latin typeface="+mj-lt"/>
              <a:ea typeface="Calibri"/>
              <a:cs typeface="Times New Roman"/>
            </a:endParaRPr>
          </a:p>
        </p:txBody>
      </p:sp>
      <p:sp>
        <p:nvSpPr>
          <p:cNvPr id="10" name="Title 1"/>
          <p:cNvSpPr>
            <a:spLocks noGrp="1"/>
          </p:cNvSpPr>
          <p:nvPr>
            <p:ph type="title"/>
          </p:nvPr>
        </p:nvSpPr>
        <p:spPr>
          <a:xfrm>
            <a:off x="1028700" y="457200"/>
            <a:ext cx="7200900" cy="1485900"/>
          </a:xfrm>
        </p:spPr>
        <p:txBody>
          <a:bodyPr/>
          <a:lstStyle/>
          <a:p>
            <a:r>
              <a:rPr lang="en-US" dirty="0"/>
              <a:t>How wrong could we be?</a:t>
            </a:r>
          </a:p>
        </p:txBody>
      </p:sp>
    </p:spTree>
    <p:extLst>
      <p:ext uri="{BB962C8B-B14F-4D97-AF65-F5344CB8AC3E}">
        <p14:creationId xmlns:p14="http://schemas.microsoft.com/office/powerpoint/2010/main" val="2870745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028700" y="457200"/>
            <a:ext cx="7200900" cy="1485900"/>
          </a:xfrm>
        </p:spPr>
        <p:txBody>
          <a:bodyPr/>
          <a:lstStyle/>
          <a:p>
            <a:r>
              <a:rPr lang="en-US" dirty="0"/>
              <a:t>How wrong could we be?</a:t>
            </a:r>
          </a:p>
        </p:txBody>
      </p:sp>
      <p:grpSp>
        <p:nvGrpSpPr>
          <p:cNvPr id="7" name="Group 6"/>
          <p:cNvGrpSpPr/>
          <p:nvPr/>
        </p:nvGrpSpPr>
        <p:grpSpPr>
          <a:xfrm>
            <a:off x="981315" y="2050794"/>
            <a:ext cx="6844475" cy="3974597"/>
            <a:chOff x="981315" y="2050794"/>
            <a:chExt cx="6844475" cy="3974597"/>
          </a:xfrm>
        </p:grpSpPr>
        <p:sp>
          <p:nvSpPr>
            <p:cNvPr id="12" name="TextBox 44"/>
            <p:cNvSpPr txBox="1">
              <a:spLocks noChangeArrowheads="1"/>
            </p:cNvSpPr>
            <p:nvPr/>
          </p:nvSpPr>
          <p:spPr bwMode="auto">
            <a:xfrm>
              <a:off x="5867400" y="4740374"/>
              <a:ext cx="570630" cy="37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91440" tIns="45720" rIns="91440" bIns="45720" anchor="t" anchorCtr="0" upright="1">
              <a:spAutoFit/>
            </a:bodyPr>
            <a:lstStyle/>
            <a:p>
              <a:pPr marL="0" marR="0" algn="ctr">
                <a:spcBef>
                  <a:spcPts val="0"/>
                </a:spcBef>
                <a:spcAft>
                  <a:spcPts val="0"/>
                </a:spcAft>
              </a:pPr>
              <a:r>
                <a:rPr lang="en-US" sz="1200" b="1" kern="1200" dirty="0">
                  <a:solidFill>
                    <a:srgbClr val="000000"/>
                  </a:solidFill>
                  <a:effectLst/>
                  <a:latin typeface="Arial"/>
                  <a:ea typeface="Times New Roman"/>
                </a:rPr>
                <a:t>(C) </a:t>
              </a:r>
              <a:endParaRPr lang="en-US" sz="1200" dirty="0">
                <a:effectLst/>
                <a:latin typeface="Times New Roman"/>
                <a:ea typeface="Times New Roman"/>
              </a:endParaRPr>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2390"/>
            <a:stretch/>
          </p:blipFill>
          <p:spPr bwMode="auto">
            <a:xfrm>
              <a:off x="5867400" y="2052621"/>
              <a:ext cx="1958390" cy="3055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rcRect l="13860" t="34795" r="63324" b="46095"/>
            <a:stretch>
              <a:fillRect/>
            </a:stretch>
          </p:blipFill>
          <p:spPr bwMode="auto">
            <a:xfrm>
              <a:off x="3521643" y="2050794"/>
              <a:ext cx="1963623" cy="3039136"/>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rcRect l="13474" t="34773" r="63397" b="46053"/>
            <a:stretch>
              <a:fillRect/>
            </a:stretch>
          </p:blipFill>
          <p:spPr bwMode="auto">
            <a:xfrm>
              <a:off x="981315" y="2052621"/>
              <a:ext cx="1907886" cy="303730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32" name="TextBox 44"/>
            <p:cNvSpPr txBox="1">
              <a:spLocks noChangeArrowheads="1"/>
            </p:cNvSpPr>
            <p:nvPr/>
          </p:nvSpPr>
          <p:spPr bwMode="auto">
            <a:xfrm>
              <a:off x="981315" y="4685686"/>
              <a:ext cx="617979" cy="40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200" b="1" kern="1200">
                  <a:solidFill>
                    <a:srgbClr val="000000"/>
                  </a:solidFill>
                  <a:effectLst/>
                  <a:latin typeface="Arial"/>
                  <a:ea typeface="Times New Roman"/>
                </a:rPr>
                <a:t>(A) </a:t>
              </a:r>
              <a:endParaRPr lang="en-US" sz="1200">
                <a:effectLst/>
                <a:latin typeface="Times New Roman"/>
                <a:ea typeface="Times New Roman"/>
              </a:endParaRPr>
            </a:p>
          </p:txBody>
        </p:sp>
        <p:sp>
          <p:nvSpPr>
            <p:cNvPr id="29" name="TextBox 44"/>
            <p:cNvSpPr txBox="1">
              <a:spLocks noChangeArrowheads="1"/>
            </p:cNvSpPr>
            <p:nvPr/>
          </p:nvSpPr>
          <p:spPr bwMode="auto">
            <a:xfrm>
              <a:off x="3494336" y="4694361"/>
              <a:ext cx="617644" cy="39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pPr>
              <a:r>
                <a:rPr lang="en-US" sz="1200" b="1" kern="1200" dirty="0">
                  <a:solidFill>
                    <a:srgbClr val="000000"/>
                  </a:solidFill>
                  <a:effectLst/>
                  <a:latin typeface="Arial"/>
                  <a:ea typeface="Times New Roman"/>
                </a:rPr>
                <a:t>(B) </a:t>
              </a:r>
              <a:endParaRPr lang="en-US" sz="1200" dirty="0">
                <a:effectLst/>
                <a:latin typeface="Times New Roman"/>
                <a:ea typeface="Times New Roman"/>
              </a:endParaRPr>
            </a:p>
          </p:txBody>
        </p:sp>
        <p:sp>
          <p:nvSpPr>
            <p:cNvPr id="33" name="Text Box 2"/>
            <p:cNvSpPr txBox="1">
              <a:spLocks noChangeArrowheads="1"/>
            </p:cNvSpPr>
            <p:nvPr/>
          </p:nvSpPr>
          <p:spPr bwMode="auto">
            <a:xfrm>
              <a:off x="1579279" y="5277361"/>
              <a:ext cx="5848350" cy="748030"/>
            </a:xfrm>
            <a:prstGeom prst="rect">
              <a:avLst/>
            </a:prstGeom>
            <a:noFill/>
            <a:ln w="9525">
              <a:noFill/>
              <a:miter lim="800000"/>
              <a:headEnd/>
              <a:tailEnd/>
            </a:ln>
          </p:spPr>
          <p:txBody>
            <a:bodyPr rot="0" vert="horz" wrap="square" lIns="91440" tIns="45720" rIns="91440" bIns="45720" anchor="t" anchorCtr="0">
              <a:noAutofit/>
            </a:bodyPr>
            <a:lstStyle/>
            <a:p>
              <a:pPr marL="0" marR="0" algn="just">
                <a:spcBef>
                  <a:spcPts val="0"/>
                </a:spcBef>
                <a:spcAft>
                  <a:spcPts val="0"/>
                </a:spcAft>
              </a:pPr>
              <a:r>
                <a:rPr lang="en-US" sz="1100" u="sng" dirty="0">
                  <a:effectLst/>
                  <a:latin typeface="Arial"/>
                  <a:ea typeface="Times New Roman"/>
                </a:rPr>
                <a:t>Figure 3:</a:t>
              </a:r>
              <a:r>
                <a:rPr lang="en-US" sz="1100" dirty="0">
                  <a:solidFill>
                    <a:srgbClr val="000000"/>
                  </a:solidFill>
                  <a:effectLst/>
                  <a:latin typeface="Arial"/>
                  <a:ea typeface="Times New Roman"/>
                </a:rPr>
                <a:t> (A) Agricultural land value at county level, as per USDA census data. (B) Actual acquisition cost paid by TNC at county level and over the last 40 years. (C) From Ando et al. 1998. Selected sites for coverage of 453 ESA-protected species in the US while minimizing total acquisition costs.</a:t>
              </a:r>
              <a:endParaRPr lang="en-US" sz="1200" dirty="0">
                <a:effectLst/>
                <a:latin typeface="Times New Roman"/>
                <a:ea typeface="Times New Roman"/>
              </a:endParaRPr>
            </a:p>
            <a:p>
              <a:pPr marL="0" marR="0" algn="just">
                <a:spcBef>
                  <a:spcPts val="0"/>
                </a:spcBef>
                <a:spcAft>
                  <a:spcPts val="0"/>
                </a:spcAft>
              </a:pPr>
              <a:r>
                <a:rPr lang="en-US" sz="1100" dirty="0">
                  <a:effectLst/>
                  <a:latin typeface="Arial"/>
                  <a:ea typeface="Calibri"/>
                  <a:cs typeface="Times New Roman"/>
                </a:rPr>
                <a:t> </a:t>
              </a:r>
              <a:endParaRPr lang="en-US" sz="1200" dirty="0">
                <a:effectLst/>
                <a:latin typeface="Calibri"/>
                <a:ea typeface="Calibri"/>
                <a:cs typeface="Times New Roman"/>
              </a:endParaRPr>
            </a:p>
          </p:txBody>
        </p:sp>
      </p:grpSp>
      <p:sp>
        <p:nvSpPr>
          <p:cNvPr id="44" name="TextBox 43"/>
          <p:cNvSpPr txBox="1"/>
          <p:nvPr/>
        </p:nvSpPr>
        <p:spPr>
          <a:xfrm>
            <a:off x="5486400" y="6604000"/>
            <a:ext cx="3635829" cy="253916"/>
          </a:xfrm>
          <a:prstGeom prst="rect">
            <a:avLst/>
          </a:prstGeom>
          <a:noFill/>
        </p:spPr>
        <p:txBody>
          <a:bodyPr wrap="square" rtlCol="0">
            <a:spAutoFit/>
          </a:bodyPr>
          <a:lstStyle/>
          <a:p>
            <a:pPr algn="r"/>
            <a:r>
              <a:rPr lang="en-US" sz="1050" i="1" dirty="0"/>
              <a:t>Ando, 1998 (Science)</a:t>
            </a:r>
          </a:p>
        </p:txBody>
      </p:sp>
    </p:spTree>
    <p:extLst>
      <p:ext uri="{BB962C8B-B14F-4D97-AF65-F5344CB8AC3E}">
        <p14:creationId xmlns:p14="http://schemas.microsoft.com/office/powerpoint/2010/main" val="4290508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028700" y="457200"/>
            <a:ext cx="7200900" cy="1485900"/>
          </a:xfrm>
        </p:spPr>
        <p:txBody>
          <a:bodyPr/>
          <a:lstStyle/>
          <a:p>
            <a:r>
              <a:rPr lang="en-US" dirty="0"/>
              <a:t>How wrong could we be?</a:t>
            </a:r>
          </a:p>
        </p:txBody>
      </p:sp>
      <p:grpSp>
        <p:nvGrpSpPr>
          <p:cNvPr id="7" name="Group 6"/>
          <p:cNvGrpSpPr/>
          <p:nvPr/>
        </p:nvGrpSpPr>
        <p:grpSpPr>
          <a:xfrm>
            <a:off x="981315" y="2050794"/>
            <a:ext cx="6844475" cy="3974597"/>
            <a:chOff x="981315" y="2050794"/>
            <a:chExt cx="6844475" cy="3974597"/>
          </a:xfrm>
        </p:grpSpPr>
        <p:sp>
          <p:nvSpPr>
            <p:cNvPr id="12" name="TextBox 44"/>
            <p:cNvSpPr txBox="1">
              <a:spLocks noChangeArrowheads="1"/>
            </p:cNvSpPr>
            <p:nvPr/>
          </p:nvSpPr>
          <p:spPr bwMode="auto">
            <a:xfrm>
              <a:off x="5867400" y="4740374"/>
              <a:ext cx="570630" cy="37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91440" tIns="45720" rIns="91440" bIns="45720" anchor="t" anchorCtr="0" upright="1">
              <a:spAutoFit/>
            </a:bodyPr>
            <a:lstStyle/>
            <a:p>
              <a:pPr marL="0" marR="0" algn="ctr">
                <a:spcBef>
                  <a:spcPts val="0"/>
                </a:spcBef>
                <a:spcAft>
                  <a:spcPts val="0"/>
                </a:spcAft>
              </a:pPr>
              <a:r>
                <a:rPr lang="en-US" sz="1200" b="1" kern="1200" dirty="0">
                  <a:solidFill>
                    <a:srgbClr val="000000"/>
                  </a:solidFill>
                  <a:effectLst/>
                  <a:latin typeface="Arial"/>
                  <a:ea typeface="Times New Roman"/>
                </a:rPr>
                <a:t>(C) </a:t>
              </a:r>
              <a:endParaRPr lang="en-US" sz="1200" dirty="0">
                <a:effectLst/>
                <a:latin typeface="Times New Roman"/>
                <a:ea typeface="Times New Roman"/>
              </a:endParaRPr>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2390"/>
            <a:stretch/>
          </p:blipFill>
          <p:spPr bwMode="auto">
            <a:xfrm>
              <a:off x="5867400" y="2052621"/>
              <a:ext cx="1958390" cy="3055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rcRect l="13860" t="34795" r="63324" b="46095"/>
            <a:stretch>
              <a:fillRect/>
            </a:stretch>
          </p:blipFill>
          <p:spPr bwMode="auto">
            <a:xfrm>
              <a:off x="3521643" y="2050794"/>
              <a:ext cx="1963623" cy="3039136"/>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rcRect l="13474" t="34773" r="63397" b="46053"/>
            <a:stretch>
              <a:fillRect/>
            </a:stretch>
          </p:blipFill>
          <p:spPr bwMode="auto">
            <a:xfrm>
              <a:off x="981315" y="2052621"/>
              <a:ext cx="1907886" cy="303730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32" name="TextBox 44"/>
            <p:cNvSpPr txBox="1">
              <a:spLocks noChangeArrowheads="1"/>
            </p:cNvSpPr>
            <p:nvPr/>
          </p:nvSpPr>
          <p:spPr bwMode="auto">
            <a:xfrm>
              <a:off x="981315" y="4685686"/>
              <a:ext cx="617979" cy="40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200" b="1" kern="1200">
                  <a:solidFill>
                    <a:srgbClr val="000000"/>
                  </a:solidFill>
                  <a:effectLst/>
                  <a:latin typeface="Arial"/>
                  <a:ea typeface="Times New Roman"/>
                </a:rPr>
                <a:t>(A) </a:t>
              </a:r>
              <a:endParaRPr lang="en-US" sz="1200">
                <a:effectLst/>
                <a:latin typeface="Times New Roman"/>
                <a:ea typeface="Times New Roman"/>
              </a:endParaRPr>
            </a:p>
          </p:txBody>
        </p:sp>
        <p:sp>
          <p:nvSpPr>
            <p:cNvPr id="29" name="TextBox 44"/>
            <p:cNvSpPr txBox="1">
              <a:spLocks noChangeArrowheads="1"/>
            </p:cNvSpPr>
            <p:nvPr/>
          </p:nvSpPr>
          <p:spPr bwMode="auto">
            <a:xfrm>
              <a:off x="3494336" y="4694361"/>
              <a:ext cx="617644" cy="39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pPr>
              <a:r>
                <a:rPr lang="en-US" sz="1200" b="1" kern="1200" dirty="0">
                  <a:solidFill>
                    <a:srgbClr val="000000"/>
                  </a:solidFill>
                  <a:effectLst/>
                  <a:latin typeface="Arial"/>
                  <a:ea typeface="Times New Roman"/>
                </a:rPr>
                <a:t>(B) </a:t>
              </a:r>
              <a:endParaRPr lang="en-US" sz="1200" dirty="0">
                <a:effectLst/>
                <a:latin typeface="Times New Roman"/>
                <a:ea typeface="Times New Roman"/>
              </a:endParaRPr>
            </a:p>
          </p:txBody>
        </p:sp>
        <p:sp>
          <p:nvSpPr>
            <p:cNvPr id="33" name="Text Box 2"/>
            <p:cNvSpPr txBox="1">
              <a:spLocks noChangeArrowheads="1"/>
            </p:cNvSpPr>
            <p:nvPr/>
          </p:nvSpPr>
          <p:spPr bwMode="auto">
            <a:xfrm>
              <a:off x="1579279" y="5277361"/>
              <a:ext cx="5848350" cy="748030"/>
            </a:xfrm>
            <a:prstGeom prst="rect">
              <a:avLst/>
            </a:prstGeom>
            <a:noFill/>
            <a:ln w="9525">
              <a:noFill/>
              <a:miter lim="800000"/>
              <a:headEnd/>
              <a:tailEnd/>
            </a:ln>
          </p:spPr>
          <p:txBody>
            <a:bodyPr rot="0" vert="horz" wrap="square" lIns="91440" tIns="45720" rIns="91440" bIns="45720" anchor="t" anchorCtr="0">
              <a:noAutofit/>
            </a:bodyPr>
            <a:lstStyle/>
            <a:p>
              <a:pPr marL="0" marR="0" algn="just">
                <a:spcBef>
                  <a:spcPts val="0"/>
                </a:spcBef>
                <a:spcAft>
                  <a:spcPts val="0"/>
                </a:spcAft>
              </a:pPr>
              <a:r>
                <a:rPr lang="en-US" sz="1100" u="sng" dirty="0">
                  <a:effectLst/>
                  <a:latin typeface="Arial"/>
                  <a:ea typeface="Times New Roman"/>
                </a:rPr>
                <a:t>Figure 3:</a:t>
              </a:r>
              <a:r>
                <a:rPr lang="en-US" sz="1100" dirty="0">
                  <a:solidFill>
                    <a:srgbClr val="000000"/>
                  </a:solidFill>
                  <a:effectLst/>
                  <a:latin typeface="Arial"/>
                  <a:ea typeface="Times New Roman"/>
                </a:rPr>
                <a:t> (A) Agricultural land value at county level, as per USDA census data. (B) Actual acquisition cost paid by TNC at county level and over the last 40 years. (C) From Ando et al. 1998. Selected sites for coverage of 453 ESA-protected species in the US while minimizing total acquisition costs.</a:t>
              </a:r>
              <a:endParaRPr lang="en-US" sz="1200" dirty="0">
                <a:effectLst/>
                <a:latin typeface="Times New Roman"/>
                <a:ea typeface="Times New Roman"/>
              </a:endParaRPr>
            </a:p>
            <a:p>
              <a:pPr marL="0" marR="0" algn="just">
                <a:spcBef>
                  <a:spcPts val="0"/>
                </a:spcBef>
                <a:spcAft>
                  <a:spcPts val="0"/>
                </a:spcAft>
              </a:pPr>
              <a:r>
                <a:rPr lang="en-US" sz="1100" dirty="0">
                  <a:effectLst/>
                  <a:latin typeface="Arial"/>
                  <a:ea typeface="Calibri"/>
                  <a:cs typeface="Times New Roman"/>
                </a:rPr>
                <a:t> </a:t>
              </a:r>
              <a:endParaRPr lang="en-US" sz="1200" dirty="0">
                <a:effectLst/>
                <a:latin typeface="Calibri"/>
                <a:ea typeface="Calibri"/>
                <a:cs typeface="Times New Roman"/>
              </a:endParaRPr>
            </a:p>
          </p:txBody>
        </p:sp>
      </p:grpSp>
      <p:grpSp>
        <p:nvGrpSpPr>
          <p:cNvPr id="39" name="Group 38"/>
          <p:cNvGrpSpPr/>
          <p:nvPr/>
        </p:nvGrpSpPr>
        <p:grpSpPr>
          <a:xfrm>
            <a:off x="1180968" y="3207404"/>
            <a:ext cx="3497064" cy="1020646"/>
            <a:chOff x="1180968" y="3207404"/>
            <a:chExt cx="3497064" cy="1020646"/>
          </a:xfrm>
        </p:grpSpPr>
        <p:grpSp>
          <p:nvGrpSpPr>
            <p:cNvPr id="9" name="Group 8"/>
            <p:cNvGrpSpPr/>
            <p:nvPr/>
          </p:nvGrpSpPr>
          <p:grpSpPr>
            <a:xfrm>
              <a:off x="1180968" y="3209925"/>
              <a:ext cx="949521" cy="1018125"/>
              <a:chOff x="1477769" y="914400"/>
              <a:chExt cx="949521" cy="1018125"/>
            </a:xfrm>
          </p:grpSpPr>
          <p:sp>
            <p:nvSpPr>
              <p:cNvPr id="22" name="Oval 21"/>
              <p:cNvSpPr/>
              <p:nvPr/>
            </p:nvSpPr>
            <p:spPr>
              <a:xfrm>
                <a:off x="1766754" y="914400"/>
                <a:ext cx="261462"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Oval 23"/>
              <p:cNvSpPr/>
              <p:nvPr/>
            </p:nvSpPr>
            <p:spPr>
              <a:xfrm>
                <a:off x="2028216" y="1329688"/>
                <a:ext cx="399074"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Oval 25"/>
              <p:cNvSpPr/>
              <p:nvPr/>
            </p:nvSpPr>
            <p:spPr>
              <a:xfrm>
                <a:off x="1477769" y="1142139"/>
                <a:ext cx="288984" cy="26792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8" name="Group 7"/>
            <p:cNvGrpSpPr/>
            <p:nvPr/>
          </p:nvGrpSpPr>
          <p:grpSpPr>
            <a:xfrm>
              <a:off x="3714750" y="3207404"/>
              <a:ext cx="963282" cy="1018125"/>
              <a:chOff x="3892853" y="988079"/>
              <a:chExt cx="963282" cy="1018125"/>
            </a:xfrm>
          </p:grpSpPr>
          <p:sp>
            <p:nvSpPr>
              <p:cNvPr id="23" name="Oval 22"/>
              <p:cNvSpPr/>
              <p:nvPr/>
            </p:nvSpPr>
            <p:spPr>
              <a:xfrm>
                <a:off x="4168076" y="988079"/>
                <a:ext cx="261462"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Oval 24"/>
              <p:cNvSpPr/>
              <p:nvPr/>
            </p:nvSpPr>
            <p:spPr>
              <a:xfrm>
                <a:off x="4457061" y="1403367"/>
                <a:ext cx="399074"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Oval 26"/>
              <p:cNvSpPr/>
              <p:nvPr/>
            </p:nvSpPr>
            <p:spPr>
              <a:xfrm>
                <a:off x="3892853" y="1215818"/>
                <a:ext cx="288984" cy="26792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28" name="TextBox 27"/>
          <p:cNvSpPr txBox="1"/>
          <p:nvPr/>
        </p:nvSpPr>
        <p:spPr>
          <a:xfrm>
            <a:off x="5486400" y="6604000"/>
            <a:ext cx="3635829" cy="253916"/>
          </a:xfrm>
          <a:prstGeom prst="rect">
            <a:avLst/>
          </a:prstGeom>
          <a:noFill/>
        </p:spPr>
        <p:txBody>
          <a:bodyPr wrap="square" rtlCol="0">
            <a:spAutoFit/>
          </a:bodyPr>
          <a:lstStyle/>
          <a:p>
            <a:pPr algn="r"/>
            <a:r>
              <a:rPr lang="en-US" sz="1050" i="1" dirty="0"/>
              <a:t>Ando, 1998 (Science)</a:t>
            </a:r>
          </a:p>
        </p:txBody>
      </p:sp>
    </p:spTree>
    <p:extLst>
      <p:ext uri="{BB962C8B-B14F-4D97-AF65-F5344CB8AC3E}">
        <p14:creationId xmlns:p14="http://schemas.microsoft.com/office/powerpoint/2010/main" val="3867538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028700" y="457200"/>
            <a:ext cx="7200900" cy="1485900"/>
          </a:xfrm>
        </p:spPr>
        <p:txBody>
          <a:bodyPr/>
          <a:lstStyle/>
          <a:p>
            <a:r>
              <a:rPr lang="en-US" dirty="0"/>
              <a:t>How wrong could we be?</a:t>
            </a:r>
          </a:p>
        </p:txBody>
      </p:sp>
      <p:grpSp>
        <p:nvGrpSpPr>
          <p:cNvPr id="7" name="Group 6"/>
          <p:cNvGrpSpPr/>
          <p:nvPr/>
        </p:nvGrpSpPr>
        <p:grpSpPr>
          <a:xfrm>
            <a:off x="981315" y="2050794"/>
            <a:ext cx="6844475" cy="3974597"/>
            <a:chOff x="981315" y="2050794"/>
            <a:chExt cx="6844475" cy="3974597"/>
          </a:xfrm>
        </p:grpSpPr>
        <p:sp>
          <p:nvSpPr>
            <p:cNvPr id="12" name="TextBox 44"/>
            <p:cNvSpPr txBox="1">
              <a:spLocks noChangeArrowheads="1"/>
            </p:cNvSpPr>
            <p:nvPr/>
          </p:nvSpPr>
          <p:spPr bwMode="auto">
            <a:xfrm>
              <a:off x="5867400" y="4740374"/>
              <a:ext cx="570630" cy="375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91440" tIns="45720" rIns="91440" bIns="45720" anchor="t" anchorCtr="0" upright="1">
              <a:spAutoFit/>
            </a:bodyPr>
            <a:lstStyle/>
            <a:p>
              <a:pPr marL="0" marR="0" algn="ctr">
                <a:spcBef>
                  <a:spcPts val="0"/>
                </a:spcBef>
                <a:spcAft>
                  <a:spcPts val="0"/>
                </a:spcAft>
              </a:pPr>
              <a:r>
                <a:rPr lang="en-US" sz="1200" b="1" kern="1200" dirty="0">
                  <a:solidFill>
                    <a:srgbClr val="000000"/>
                  </a:solidFill>
                  <a:effectLst/>
                  <a:latin typeface="Arial"/>
                  <a:ea typeface="Times New Roman"/>
                </a:rPr>
                <a:t>(C) </a:t>
              </a:r>
              <a:endParaRPr lang="en-US" sz="1200" dirty="0">
                <a:effectLst/>
                <a:latin typeface="Times New Roman"/>
                <a:ea typeface="Times New Roman"/>
              </a:endParaRPr>
            </a:p>
          </p:txBody>
        </p:sp>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2390"/>
            <a:stretch/>
          </p:blipFill>
          <p:spPr bwMode="auto">
            <a:xfrm>
              <a:off x="5867400" y="2052621"/>
              <a:ext cx="1958390" cy="3055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rcRect l="13860" t="34795" r="63324" b="46095"/>
            <a:stretch>
              <a:fillRect/>
            </a:stretch>
          </p:blipFill>
          <p:spPr bwMode="auto">
            <a:xfrm>
              <a:off x="3521643" y="2050794"/>
              <a:ext cx="1963623" cy="3039136"/>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rcRect l="13474" t="34773" r="63397" b="46053"/>
            <a:stretch>
              <a:fillRect/>
            </a:stretch>
          </p:blipFill>
          <p:spPr bwMode="auto">
            <a:xfrm>
              <a:off x="981315" y="2052621"/>
              <a:ext cx="1907886" cy="303730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32" name="TextBox 44"/>
            <p:cNvSpPr txBox="1">
              <a:spLocks noChangeArrowheads="1"/>
            </p:cNvSpPr>
            <p:nvPr/>
          </p:nvSpPr>
          <p:spPr bwMode="auto">
            <a:xfrm>
              <a:off x="981315" y="4685686"/>
              <a:ext cx="617979" cy="40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spcBef>
                  <a:spcPts val="0"/>
                </a:spcBef>
                <a:spcAft>
                  <a:spcPts val="0"/>
                </a:spcAft>
              </a:pPr>
              <a:r>
                <a:rPr lang="en-US" sz="1200" b="1" kern="1200">
                  <a:solidFill>
                    <a:srgbClr val="000000"/>
                  </a:solidFill>
                  <a:effectLst/>
                  <a:latin typeface="Arial"/>
                  <a:ea typeface="Times New Roman"/>
                </a:rPr>
                <a:t>(A) </a:t>
              </a:r>
              <a:endParaRPr lang="en-US" sz="1200">
                <a:effectLst/>
                <a:latin typeface="Times New Roman"/>
                <a:ea typeface="Times New Roman"/>
              </a:endParaRPr>
            </a:p>
          </p:txBody>
        </p:sp>
        <p:sp>
          <p:nvSpPr>
            <p:cNvPr id="29" name="TextBox 44"/>
            <p:cNvSpPr txBox="1">
              <a:spLocks noChangeArrowheads="1"/>
            </p:cNvSpPr>
            <p:nvPr/>
          </p:nvSpPr>
          <p:spPr bwMode="auto">
            <a:xfrm>
              <a:off x="3494336" y="4694361"/>
              <a:ext cx="617644" cy="39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pPr>
              <a:r>
                <a:rPr lang="en-US" sz="1200" b="1" kern="1200" dirty="0">
                  <a:solidFill>
                    <a:srgbClr val="000000"/>
                  </a:solidFill>
                  <a:effectLst/>
                  <a:latin typeface="Arial"/>
                  <a:ea typeface="Times New Roman"/>
                </a:rPr>
                <a:t>(B) </a:t>
              </a:r>
              <a:endParaRPr lang="en-US" sz="1200" dirty="0">
                <a:effectLst/>
                <a:latin typeface="Times New Roman"/>
                <a:ea typeface="Times New Roman"/>
              </a:endParaRPr>
            </a:p>
          </p:txBody>
        </p:sp>
        <p:sp>
          <p:nvSpPr>
            <p:cNvPr id="33" name="Text Box 2"/>
            <p:cNvSpPr txBox="1">
              <a:spLocks noChangeArrowheads="1"/>
            </p:cNvSpPr>
            <p:nvPr/>
          </p:nvSpPr>
          <p:spPr bwMode="auto">
            <a:xfrm>
              <a:off x="1579279" y="5277361"/>
              <a:ext cx="5848350" cy="748030"/>
            </a:xfrm>
            <a:prstGeom prst="rect">
              <a:avLst/>
            </a:prstGeom>
            <a:noFill/>
            <a:ln w="9525">
              <a:noFill/>
              <a:miter lim="800000"/>
              <a:headEnd/>
              <a:tailEnd/>
            </a:ln>
          </p:spPr>
          <p:txBody>
            <a:bodyPr rot="0" vert="horz" wrap="square" lIns="91440" tIns="45720" rIns="91440" bIns="45720" anchor="t" anchorCtr="0">
              <a:noAutofit/>
            </a:bodyPr>
            <a:lstStyle/>
            <a:p>
              <a:pPr marL="0" marR="0" algn="just">
                <a:spcBef>
                  <a:spcPts val="0"/>
                </a:spcBef>
                <a:spcAft>
                  <a:spcPts val="0"/>
                </a:spcAft>
              </a:pPr>
              <a:r>
                <a:rPr lang="en-US" sz="1100" u="sng" dirty="0">
                  <a:effectLst/>
                  <a:latin typeface="Arial"/>
                  <a:ea typeface="Times New Roman"/>
                </a:rPr>
                <a:t>Figure 3:</a:t>
              </a:r>
              <a:r>
                <a:rPr lang="en-US" sz="1100" dirty="0">
                  <a:solidFill>
                    <a:srgbClr val="000000"/>
                  </a:solidFill>
                  <a:effectLst/>
                  <a:latin typeface="Arial"/>
                  <a:ea typeface="Times New Roman"/>
                </a:rPr>
                <a:t> (A) Agricultural land value at county level, as per USDA census data. (B) Actual acquisition cost paid by TNC at county level and over the last 40 years. (C) From Ando et al. 1998. Selected sites for coverage of 453 ESA-protected species in the US while minimizing total acquisition costs.</a:t>
              </a:r>
              <a:endParaRPr lang="en-US" sz="1200" dirty="0">
                <a:effectLst/>
                <a:latin typeface="Times New Roman"/>
                <a:ea typeface="Times New Roman"/>
              </a:endParaRPr>
            </a:p>
            <a:p>
              <a:pPr marL="0" marR="0" algn="just">
                <a:spcBef>
                  <a:spcPts val="0"/>
                </a:spcBef>
                <a:spcAft>
                  <a:spcPts val="0"/>
                </a:spcAft>
              </a:pPr>
              <a:r>
                <a:rPr lang="en-US" sz="1100" dirty="0">
                  <a:effectLst/>
                  <a:latin typeface="Arial"/>
                  <a:ea typeface="Calibri"/>
                  <a:cs typeface="Times New Roman"/>
                </a:rPr>
                <a:t> </a:t>
              </a:r>
              <a:endParaRPr lang="en-US" sz="1200" dirty="0">
                <a:effectLst/>
                <a:latin typeface="Calibri"/>
                <a:ea typeface="Calibri"/>
                <a:cs typeface="Times New Roman"/>
              </a:endParaRPr>
            </a:p>
          </p:txBody>
        </p:sp>
      </p:grpSp>
      <p:grpSp>
        <p:nvGrpSpPr>
          <p:cNvPr id="2" name="Group 1"/>
          <p:cNvGrpSpPr/>
          <p:nvPr/>
        </p:nvGrpSpPr>
        <p:grpSpPr>
          <a:xfrm>
            <a:off x="5969038" y="3219450"/>
            <a:ext cx="925182" cy="1027650"/>
            <a:chOff x="5988992" y="3228015"/>
            <a:chExt cx="925182" cy="1027650"/>
          </a:xfrm>
        </p:grpSpPr>
        <p:sp>
          <p:nvSpPr>
            <p:cNvPr id="35" name="Oval 34"/>
            <p:cNvSpPr/>
            <p:nvPr/>
          </p:nvSpPr>
          <p:spPr>
            <a:xfrm>
              <a:off x="6264215" y="3228015"/>
              <a:ext cx="261462"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Oval 35"/>
            <p:cNvSpPr/>
            <p:nvPr/>
          </p:nvSpPr>
          <p:spPr>
            <a:xfrm>
              <a:off x="6515100" y="3652828"/>
              <a:ext cx="399074"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Oval 36"/>
            <p:cNvSpPr/>
            <p:nvPr/>
          </p:nvSpPr>
          <p:spPr>
            <a:xfrm>
              <a:off x="5988992" y="3455754"/>
              <a:ext cx="288984" cy="26792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9" name="Group 38"/>
          <p:cNvGrpSpPr/>
          <p:nvPr/>
        </p:nvGrpSpPr>
        <p:grpSpPr>
          <a:xfrm>
            <a:off x="1180968" y="3207404"/>
            <a:ext cx="3497064" cy="1020646"/>
            <a:chOff x="1180968" y="3207404"/>
            <a:chExt cx="3497064" cy="1020646"/>
          </a:xfrm>
        </p:grpSpPr>
        <p:grpSp>
          <p:nvGrpSpPr>
            <p:cNvPr id="9" name="Group 8"/>
            <p:cNvGrpSpPr/>
            <p:nvPr/>
          </p:nvGrpSpPr>
          <p:grpSpPr>
            <a:xfrm>
              <a:off x="1180968" y="3209925"/>
              <a:ext cx="949521" cy="1018125"/>
              <a:chOff x="1477769" y="914400"/>
              <a:chExt cx="949521" cy="1018125"/>
            </a:xfrm>
          </p:grpSpPr>
          <p:sp>
            <p:nvSpPr>
              <p:cNvPr id="22" name="Oval 21"/>
              <p:cNvSpPr/>
              <p:nvPr/>
            </p:nvSpPr>
            <p:spPr>
              <a:xfrm>
                <a:off x="1766754" y="914400"/>
                <a:ext cx="261462"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Oval 23"/>
              <p:cNvSpPr/>
              <p:nvPr/>
            </p:nvSpPr>
            <p:spPr>
              <a:xfrm>
                <a:off x="2028216" y="1329688"/>
                <a:ext cx="399074"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Oval 25"/>
              <p:cNvSpPr/>
              <p:nvPr/>
            </p:nvSpPr>
            <p:spPr>
              <a:xfrm>
                <a:off x="1477769" y="1142139"/>
                <a:ext cx="288984" cy="26792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8" name="Group 7"/>
            <p:cNvGrpSpPr/>
            <p:nvPr/>
          </p:nvGrpSpPr>
          <p:grpSpPr>
            <a:xfrm>
              <a:off x="3714750" y="3207404"/>
              <a:ext cx="963282" cy="1018125"/>
              <a:chOff x="3892853" y="988079"/>
              <a:chExt cx="963282" cy="1018125"/>
            </a:xfrm>
          </p:grpSpPr>
          <p:sp>
            <p:nvSpPr>
              <p:cNvPr id="23" name="Oval 22"/>
              <p:cNvSpPr/>
              <p:nvPr/>
            </p:nvSpPr>
            <p:spPr>
              <a:xfrm>
                <a:off x="4168076" y="988079"/>
                <a:ext cx="261462"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Oval 24"/>
              <p:cNvSpPr/>
              <p:nvPr/>
            </p:nvSpPr>
            <p:spPr>
              <a:xfrm>
                <a:off x="4457061" y="1403367"/>
                <a:ext cx="399074" cy="6028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Oval 26"/>
              <p:cNvSpPr/>
              <p:nvPr/>
            </p:nvSpPr>
            <p:spPr>
              <a:xfrm>
                <a:off x="3892853" y="1215818"/>
                <a:ext cx="288984" cy="26792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28" name="TextBox 27"/>
          <p:cNvSpPr txBox="1"/>
          <p:nvPr/>
        </p:nvSpPr>
        <p:spPr>
          <a:xfrm>
            <a:off x="5486400" y="6604000"/>
            <a:ext cx="3635829" cy="253916"/>
          </a:xfrm>
          <a:prstGeom prst="rect">
            <a:avLst/>
          </a:prstGeom>
          <a:noFill/>
        </p:spPr>
        <p:txBody>
          <a:bodyPr wrap="square" rtlCol="0">
            <a:spAutoFit/>
          </a:bodyPr>
          <a:lstStyle/>
          <a:p>
            <a:pPr algn="r"/>
            <a:r>
              <a:rPr lang="en-US" sz="1050" i="1" dirty="0"/>
              <a:t>Ando, 1998 (Science)</a:t>
            </a:r>
          </a:p>
        </p:txBody>
      </p:sp>
    </p:spTree>
    <p:extLst>
      <p:ext uri="{BB962C8B-B14F-4D97-AF65-F5344CB8AC3E}">
        <p14:creationId xmlns:p14="http://schemas.microsoft.com/office/powerpoint/2010/main" val="313008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3860" y="5402554"/>
            <a:ext cx="7200900" cy="1190625"/>
          </a:xfrm>
        </p:spPr>
        <p:txBody>
          <a:bodyPr>
            <a:normAutofit/>
          </a:bodyPr>
          <a:lstStyle/>
          <a:p>
            <a:r>
              <a:rPr lang="en-US" dirty="0"/>
              <a:t>The Nature Conservancy</a:t>
            </a:r>
          </a:p>
          <a:p>
            <a:r>
              <a:rPr lang="en-US" dirty="0"/>
              <a:t>The conservation Almanac (Trust for Public Land)</a:t>
            </a:r>
          </a:p>
        </p:txBody>
      </p:sp>
      <p:grpSp>
        <p:nvGrpSpPr>
          <p:cNvPr id="7" name="Group 6"/>
          <p:cNvGrpSpPr/>
          <p:nvPr/>
        </p:nvGrpSpPr>
        <p:grpSpPr>
          <a:xfrm>
            <a:off x="1828800" y="1295400"/>
            <a:ext cx="5659721" cy="2865013"/>
            <a:chOff x="1828800" y="1371600"/>
            <a:chExt cx="5659721" cy="2865013"/>
          </a:xfrm>
        </p:grpSpPr>
        <p:pic>
          <p:nvPicPr>
            <p:cNvPr id="2050" name="Picture 2" descr="C:\Users\dlebouil\Documents\01_Thesis\CLS-Writings\Fee-Simple Areas_TNC&amp;Almanac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793" t="26111" r="9646" b="28611"/>
            <a:stretch/>
          </p:blipFill>
          <p:spPr bwMode="auto">
            <a:xfrm>
              <a:off x="1828800" y="1371600"/>
              <a:ext cx="5659721" cy="2865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lebouil\Documents\01_Thesis\CLS-Writings\Fee-Simple Areas_TNC&amp;Almanac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99" t="66806" r="72967" b="21111"/>
            <a:stretch/>
          </p:blipFill>
          <p:spPr bwMode="auto">
            <a:xfrm>
              <a:off x="1828800" y="3612320"/>
              <a:ext cx="1600200" cy="6242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905625" y="5478243"/>
            <a:ext cx="1741200" cy="762000"/>
            <a:chOff x="6934200" y="4495800"/>
            <a:chExt cx="1595189" cy="762000"/>
          </a:xfrm>
          <a:noFill/>
        </p:grpSpPr>
        <p:sp>
          <p:nvSpPr>
            <p:cNvPr id="4" name="Right Brace 3"/>
            <p:cNvSpPr/>
            <p:nvPr/>
          </p:nvSpPr>
          <p:spPr>
            <a:xfrm>
              <a:off x="6934200" y="4495800"/>
              <a:ext cx="152400" cy="762000"/>
            </a:xfrm>
            <a:prstGeom prst="rightBrace">
              <a:avLst/>
            </a:pr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5" name="TextBox 4"/>
            <p:cNvSpPr txBox="1"/>
            <p:nvPr/>
          </p:nvSpPr>
          <p:spPr>
            <a:xfrm>
              <a:off x="7172325" y="4553634"/>
              <a:ext cx="1357064" cy="646331"/>
            </a:xfrm>
            <a:prstGeom prst="rect">
              <a:avLst/>
            </a:prstGeom>
            <a:grpFill/>
            <a:ln>
              <a:noFill/>
            </a:ln>
          </p:spPr>
          <p:txBody>
            <a:bodyPr wrap="square" rtlCol="0">
              <a:spAutoFit/>
            </a:bodyPr>
            <a:lstStyle/>
            <a:p>
              <a:pPr marL="0" lvl="3"/>
              <a:r>
                <a:rPr lang="en-US" dirty="0">
                  <a:solidFill>
                    <a:schemeClr val="tx2"/>
                  </a:solidFill>
                </a:rPr>
                <a:t> = 42,000 transactions</a:t>
              </a:r>
            </a:p>
          </p:txBody>
        </p:sp>
      </p:grpSp>
      <p:sp>
        <p:nvSpPr>
          <p:cNvPr id="9" name="Title 8"/>
          <p:cNvSpPr>
            <a:spLocks noGrp="1"/>
          </p:cNvSpPr>
          <p:nvPr>
            <p:ph type="title"/>
          </p:nvPr>
        </p:nvSpPr>
        <p:spPr>
          <a:xfrm>
            <a:off x="1028700" y="457200"/>
            <a:ext cx="7200900" cy="1485900"/>
          </a:xfrm>
        </p:spPr>
        <p:txBody>
          <a:bodyPr/>
          <a:lstStyle/>
          <a:p>
            <a:r>
              <a:rPr lang="en-US" dirty="0"/>
              <a:t>Data</a:t>
            </a:r>
          </a:p>
        </p:txBody>
      </p:sp>
      <p:grpSp>
        <p:nvGrpSpPr>
          <p:cNvPr id="10" name="Group 9"/>
          <p:cNvGrpSpPr>
            <a:grpSpLocks/>
          </p:cNvGrpSpPr>
          <p:nvPr/>
        </p:nvGrpSpPr>
        <p:grpSpPr>
          <a:xfrm>
            <a:off x="1066800" y="1261665"/>
            <a:ext cx="7346950" cy="3951399"/>
            <a:chOff x="0" y="167702"/>
            <a:chExt cx="7346950" cy="3951622"/>
          </a:xfrm>
        </p:grpSpPr>
        <p:pic>
          <p:nvPicPr>
            <p:cNvPr id="11" name="Picture 10" descr="D:\Users\Diane\AppData\Local\Microsoft\Windows\Temporary Internet Files\Content.Word\Both.jpg"/>
            <p:cNvPicPr>
              <a:picLocks noChangeAspect="1"/>
            </p:cNvPicPr>
            <p:nvPr/>
          </p:nvPicPr>
          <p:blipFill rotWithShape="1">
            <a:blip r:embed="rId4" cstate="print">
              <a:extLst>
                <a:ext uri="{28A0092B-C50C-407E-A947-70E740481C1C}">
                  <a14:useLocalDpi xmlns:a14="http://schemas.microsoft.com/office/drawing/2010/main" val="0"/>
                </a:ext>
              </a:extLst>
            </a:blip>
            <a:srcRect l="1252" t="24196" r="2623" b="24646"/>
            <a:stretch/>
          </p:blipFill>
          <p:spPr bwMode="auto">
            <a:xfrm>
              <a:off x="0" y="167702"/>
              <a:ext cx="7346950" cy="3946462"/>
            </a:xfrm>
            <a:prstGeom prst="rect">
              <a:avLst/>
            </a:prstGeom>
            <a:noFill/>
            <a:ln>
              <a:noFill/>
            </a:ln>
            <a:extLst>
              <a:ext uri="{53640926-AAD7-44D8-BBD7-CCE9431645EC}">
                <a14:shadowObscured xmlns:a14="http://schemas.microsoft.com/office/drawing/2010/main"/>
              </a:ext>
            </a:extLst>
          </p:spPr>
        </p:pic>
        <p:sp>
          <p:nvSpPr>
            <p:cNvPr id="12" name="Text Box 2"/>
            <p:cNvSpPr txBox="1">
              <a:spLocks noChangeArrowheads="1"/>
            </p:cNvSpPr>
            <p:nvPr/>
          </p:nvSpPr>
          <p:spPr bwMode="auto">
            <a:xfrm>
              <a:off x="0" y="3726289"/>
              <a:ext cx="4476307" cy="393035"/>
            </a:xfrm>
            <a:prstGeom prst="rect">
              <a:avLst/>
            </a:prstGeom>
            <a:noFill/>
            <a:ln w="9525">
              <a:noFill/>
              <a:miter lim="800000"/>
              <a:headEnd/>
              <a:tailEnd/>
            </a:ln>
          </p:spPr>
          <p:txBody>
            <a:bodyPr rot="0" vert="horz" wrap="square" lIns="91440" tIns="45720" rIns="91440" bIns="45720" anchor="t" anchorCtr="0">
              <a:noAutofit/>
            </a:bodyPr>
            <a:lstStyle/>
            <a:p>
              <a:pPr marL="0" marR="0" algn="just">
                <a:spcBef>
                  <a:spcPts val="0"/>
                </a:spcBef>
                <a:spcAft>
                  <a:spcPts val="0"/>
                </a:spcAft>
              </a:pPr>
              <a:r>
                <a:rPr lang="en-US" sz="1100" dirty="0">
                  <a:effectLst/>
                  <a:latin typeface="Arial"/>
                  <a:ea typeface="Calibri"/>
                  <a:cs typeface="Times New Roman"/>
                </a:rPr>
                <a:t>Conservation land transactions recorded by The Nature Conservancy (red) and The Trust for Public Land (green) since 1970.</a:t>
              </a:r>
              <a:endParaRPr lang="en-US" sz="1200" dirty="0">
                <a:effectLst/>
                <a:latin typeface="Calibri"/>
                <a:ea typeface="Calibri"/>
                <a:cs typeface="Times New Roman"/>
              </a:endParaRPr>
            </a:p>
          </p:txBody>
        </p:sp>
      </p:grpSp>
    </p:spTree>
    <p:extLst>
      <p:ext uri="{BB962C8B-B14F-4D97-AF65-F5344CB8AC3E}">
        <p14:creationId xmlns:p14="http://schemas.microsoft.com/office/powerpoint/2010/main" val="1781048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457200"/>
            <a:ext cx="7200900" cy="1485900"/>
          </a:xfrm>
        </p:spPr>
        <p:txBody>
          <a:bodyPr/>
          <a:lstStyle/>
          <a:p>
            <a:r>
              <a:rPr lang="en-US" dirty="0"/>
              <a:t>Generalized Linear Model</a:t>
            </a:r>
          </a:p>
        </p:txBody>
      </p:sp>
      <mc:AlternateContent xmlns:mc="http://schemas.openxmlformats.org/markup-compatibility/2006" xmlns:a14="http://schemas.microsoft.com/office/drawing/2010/main">
        <mc:Choice Requires="a14">
          <p:sp>
            <p:nvSpPr>
              <p:cNvPr id="4" name="TextBox 3"/>
              <p:cNvSpPr txBox="1"/>
              <p:nvPr/>
            </p:nvSpPr>
            <p:spPr>
              <a:xfrm>
                <a:off x="914400" y="1371600"/>
                <a:ext cx="7924800" cy="1415772"/>
              </a:xfrm>
              <a:prstGeom prst="rect">
                <a:avLst/>
              </a:prstGeom>
              <a:noFill/>
            </p:spPr>
            <p:txBody>
              <a:bodyPr wrap="square" rtlCol="0">
                <a:spAutoFit/>
              </a:bodyPr>
              <a:lstStyle/>
              <a:p>
                <a:pPr marL="742950" indent="285750">
                  <a:buFont typeface="Wingdings" panose="05000000000000000000" pitchFamily="2" charset="2"/>
                  <a:buChar char="Ø"/>
                </a:pPr>
                <a:r>
                  <a:rPr lang="en-US" sz="2000" dirty="0">
                    <a:solidFill>
                      <a:schemeClr val="tx2"/>
                    </a:solidFill>
                  </a:rPr>
                  <a:t>GLM of the form  </a:t>
                </a:r>
                <a14:m>
                  <m:oMath xmlns:m="http://schemas.openxmlformats.org/officeDocument/2006/math">
                    <m:func>
                      <m:funcPr>
                        <m:ctrlPr>
                          <a:rPr lang="en-US" sz="2000" i="1">
                            <a:solidFill>
                              <a:schemeClr val="tx2"/>
                            </a:solidFill>
                            <a:latin typeface="Cambria Math" panose="02040503050406030204" pitchFamily="18" charset="0"/>
                          </a:rPr>
                        </m:ctrlPr>
                      </m:funcPr>
                      <m:fName>
                        <m:r>
                          <a:rPr lang="en-US" sz="2000" i="1">
                            <a:solidFill>
                              <a:schemeClr val="tx2"/>
                            </a:solidFill>
                            <a:latin typeface="Cambria Math" panose="02040503050406030204" pitchFamily="18" charset="0"/>
                          </a:rPr>
                          <m:t>𝑔</m:t>
                        </m:r>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𝑐𝑜𝑠</m:t>
                        </m:r>
                      </m:fName>
                      <m:e>
                        <m:r>
                          <a:rPr lang="en-US" sz="2000" i="1">
                            <a:solidFill>
                              <a:schemeClr val="tx2"/>
                            </a:solidFill>
                            <a:latin typeface="Cambria Math" panose="02040503050406030204" pitchFamily="18" charset="0"/>
                          </a:rPr>
                          <m:t>𝑡𝑠</m:t>
                        </m:r>
                        <m:r>
                          <a:rPr lang="en-US" sz="2000" i="1">
                            <a:solidFill>
                              <a:schemeClr val="tx2"/>
                            </a:solidFill>
                            <a:latin typeface="Cambria Math" panose="02040503050406030204" pitchFamily="18" charset="0"/>
                          </a:rPr>
                          <m:t>)</m:t>
                        </m:r>
                      </m:e>
                    </m:func>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𝛼</m:t>
                    </m:r>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𝛽</m:t>
                    </m:r>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𝑋</m:t>
                    </m:r>
                    <m:r>
                      <a:rPr lang="en-US" sz="2000" i="1">
                        <a:solidFill>
                          <a:schemeClr val="tx2"/>
                        </a:solidFill>
                        <a:latin typeface="Cambria Math" panose="02040503050406030204" pitchFamily="18" charset="0"/>
                      </a:rPr>
                      <m:t>+ </m:t>
                    </m:r>
                    <m:r>
                      <a:rPr lang="en-US" sz="2000" i="1">
                        <a:solidFill>
                          <a:schemeClr val="tx2"/>
                        </a:solidFill>
                        <a:latin typeface="Cambria Math" panose="02040503050406030204" pitchFamily="18" charset="0"/>
                      </a:rPr>
                      <m:t>𝜆𝜀</m:t>
                    </m:r>
                    <m:r>
                      <a:rPr lang="en-US" sz="2000" i="1">
                        <a:solidFill>
                          <a:schemeClr val="tx2"/>
                        </a:solidFill>
                        <a:latin typeface="Cambria Math" panose="02040503050406030204" pitchFamily="18" charset="0"/>
                      </a:rPr>
                      <m:t>+ </m:t>
                    </m:r>
                    <m:r>
                      <a:rPr lang="en-US" sz="2000" i="1">
                        <a:solidFill>
                          <a:schemeClr val="tx2"/>
                        </a:solidFill>
                        <a:latin typeface="Cambria Math" panose="02040503050406030204" pitchFamily="18" charset="0"/>
                      </a:rPr>
                      <m:t>𝜈</m:t>
                    </m:r>
                  </m:oMath>
                </a14:m>
                <a:r>
                  <a:rPr lang="en-US" sz="2000" dirty="0">
                    <a:solidFill>
                      <a:schemeClr val="tx2"/>
                    </a:solidFill>
                  </a:rPr>
                  <a:t> </a:t>
                </a:r>
              </a:p>
              <a:p>
                <a:endParaRPr lang="en-US" sz="1000" dirty="0">
                  <a:solidFill>
                    <a:schemeClr val="tx2"/>
                  </a:solidFill>
                </a:endParaRPr>
              </a:p>
              <a:p>
                <a14:m>
                  <m:oMath xmlns:m="http://schemas.openxmlformats.org/officeDocument/2006/math">
                    <m:r>
                      <a:rPr lang="en-US" sz="1400" i="1">
                        <a:solidFill>
                          <a:schemeClr val="tx2"/>
                        </a:solidFill>
                        <a:latin typeface="Cambria Math" panose="02040503050406030204" pitchFamily="18" charset="0"/>
                      </a:rPr>
                      <m:t>𝑔</m:t>
                    </m:r>
                  </m:oMath>
                </a14:m>
                <a:r>
                  <a:rPr lang="en-US" sz="1400" dirty="0">
                    <a:solidFill>
                      <a:schemeClr val="tx2"/>
                    </a:solidFill>
                  </a:rPr>
                  <a:t> a suitable link function</a:t>
                </a:r>
              </a:p>
              <a:p>
                <a14:m>
                  <m:oMath xmlns:m="http://schemas.openxmlformats.org/officeDocument/2006/math">
                    <m:r>
                      <a:rPr lang="en-US" sz="1400" i="1">
                        <a:solidFill>
                          <a:schemeClr val="tx2"/>
                        </a:solidFill>
                        <a:latin typeface="Cambria Math" panose="02040503050406030204" pitchFamily="18" charset="0"/>
                      </a:rPr>
                      <m:t>𝑋</m:t>
                    </m:r>
                  </m:oMath>
                </a14:m>
                <a:r>
                  <a:rPr lang="en-US" sz="1400" dirty="0">
                    <a:solidFill>
                      <a:schemeClr val="tx2"/>
                    </a:solidFill>
                  </a:rPr>
                  <a:t> a vector of covariates including variables described above</a:t>
                </a:r>
              </a:p>
              <a:p>
                <a14:m>
                  <m:oMath xmlns:m="http://schemas.openxmlformats.org/officeDocument/2006/math">
                    <m:r>
                      <a:rPr lang="en-US" sz="1400" i="1">
                        <a:solidFill>
                          <a:schemeClr val="tx2"/>
                        </a:solidFill>
                        <a:latin typeface="Cambria Math" panose="02040503050406030204" pitchFamily="18" charset="0"/>
                      </a:rPr>
                      <m:t>𝛽</m:t>
                    </m:r>
                  </m:oMath>
                </a14:m>
                <a:r>
                  <a:rPr lang="en-US" sz="1400" dirty="0">
                    <a:solidFill>
                      <a:schemeClr val="tx2"/>
                    </a:solidFill>
                  </a:rPr>
                  <a:t> a vector of coefficients to be estimated</a:t>
                </a:r>
              </a:p>
              <a:p>
                <a:r>
                  <a:rPr lang="en-US" sz="1400" dirty="0">
                    <a:solidFill>
                      <a:schemeClr val="tx2"/>
                    </a:solidFill>
                  </a:rPr>
                  <a:t>accounts for a variety of spatially lagged error structures (</a:t>
                </a:r>
                <a14:m>
                  <m:oMath xmlns:m="http://schemas.openxmlformats.org/officeDocument/2006/math">
                    <m:r>
                      <a:rPr lang="en-US" sz="1400" i="1">
                        <a:solidFill>
                          <a:schemeClr val="tx2"/>
                        </a:solidFill>
                        <a:latin typeface="Cambria Math" panose="02040503050406030204" pitchFamily="18" charset="0"/>
                      </a:rPr>
                      <m:t>𝜆𝜀</m:t>
                    </m:r>
                    <m:r>
                      <a:rPr lang="en-US" sz="1400" i="1">
                        <a:solidFill>
                          <a:schemeClr val="tx2"/>
                        </a:solidFill>
                        <a:latin typeface="Cambria Math" panose="02040503050406030204" pitchFamily="18" charset="0"/>
                      </a:rPr>
                      <m:t>+ </m:t>
                    </m:r>
                    <m:r>
                      <a:rPr lang="en-US" sz="1400" i="1">
                        <a:solidFill>
                          <a:schemeClr val="tx2"/>
                        </a:solidFill>
                        <a:latin typeface="Cambria Math" panose="02040503050406030204" pitchFamily="18" charset="0"/>
                      </a:rPr>
                      <m:t>𝜈</m:t>
                    </m:r>
                  </m:oMath>
                </a14:m>
                <a:r>
                  <a:rPr lang="en-US" sz="1400" dirty="0">
                    <a:solidFill>
                      <a:schemeClr val="tx2"/>
                    </a:solidFill>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914400" y="1371600"/>
                <a:ext cx="7924800" cy="1415772"/>
              </a:xfrm>
              <a:prstGeom prst="rect">
                <a:avLst/>
              </a:prstGeom>
              <a:blipFill>
                <a:blip r:embed="rId2"/>
                <a:stretch>
                  <a:fillRect l="-231" t="-2155" b="-3017"/>
                </a:stretch>
              </a:blipFill>
            </p:spPr>
            <p:txBody>
              <a:bodyPr/>
              <a:lstStyle/>
              <a:p>
                <a:r>
                  <a:rPr lang="en-US">
                    <a:noFill/>
                  </a:rPr>
                  <a:t> </a:t>
                </a:r>
              </a:p>
            </p:txBody>
          </p:sp>
        </mc:Fallback>
      </mc:AlternateContent>
      <p:sp>
        <p:nvSpPr>
          <p:cNvPr id="5" name="Content Placeholder 2"/>
          <p:cNvSpPr txBox="1">
            <a:spLocks/>
          </p:cNvSpPr>
          <p:nvPr/>
        </p:nvSpPr>
        <p:spPr>
          <a:xfrm>
            <a:off x="877824" y="3048000"/>
            <a:ext cx="7762875" cy="314896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u="sng" dirty="0"/>
              <a:t>Topology, ecology</a:t>
            </a:r>
            <a:r>
              <a:rPr lang="en-US" dirty="0"/>
              <a:t> at site level:</a:t>
            </a:r>
          </a:p>
          <a:p>
            <a:pPr marL="571500" lvl="1" indent="-228600">
              <a:buClr>
                <a:schemeClr val="tx2"/>
              </a:buClr>
              <a:buFont typeface="Courier New" panose="02070309020205020404" pitchFamily="49" charset="0"/>
              <a:buChar char="o"/>
            </a:pPr>
            <a:r>
              <a:rPr lang="en-US" sz="1400" dirty="0"/>
              <a:t>site area</a:t>
            </a:r>
          </a:p>
          <a:p>
            <a:pPr marL="571500" lvl="1" indent="-228600">
              <a:buClr>
                <a:schemeClr val="tx2"/>
              </a:buClr>
              <a:buFont typeface="Courier New" panose="02070309020205020404" pitchFamily="49" charset="0"/>
              <a:buChar char="o"/>
            </a:pPr>
            <a:r>
              <a:rPr lang="en-US" sz="1400" dirty="0"/>
              <a:t>rugosity</a:t>
            </a:r>
          </a:p>
          <a:p>
            <a:pPr marL="571500" lvl="1" indent="-228600">
              <a:buClr>
                <a:schemeClr val="tx2"/>
              </a:buClr>
              <a:buFont typeface="Courier New" panose="02070309020205020404" pitchFamily="49" charset="0"/>
              <a:buChar char="o"/>
            </a:pPr>
            <a:r>
              <a:rPr lang="en-US" sz="1400" dirty="0"/>
              <a:t>habitat type</a:t>
            </a:r>
          </a:p>
          <a:p>
            <a:pPr marL="571500" lvl="1" indent="-228600">
              <a:buClr>
                <a:schemeClr val="tx2"/>
              </a:buClr>
              <a:buFont typeface="Courier New" panose="02070309020205020404" pitchFamily="49" charset="0"/>
              <a:buChar char="o"/>
            </a:pPr>
            <a:r>
              <a:rPr lang="en-US" sz="1400" dirty="0"/>
              <a:t>density of other protected areas</a:t>
            </a:r>
          </a:p>
          <a:p>
            <a:pPr marL="0" indent="0">
              <a:buNone/>
            </a:pPr>
            <a:endParaRPr lang="en-US" sz="700" dirty="0"/>
          </a:p>
          <a:p>
            <a:r>
              <a:rPr lang="en-US" u="sng" dirty="0"/>
              <a:t>Socio-economic data</a:t>
            </a:r>
            <a:r>
              <a:rPr lang="en-US" dirty="0"/>
              <a:t> at county level</a:t>
            </a:r>
          </a:p>
          <a:p>
            <a:pPr marL="571500" lvl="1" indent="-228600">
              <a:buClr>
                <a:schemeClr val="tx2"/>
              </a:buClr>
              <a:buFont typeface="Courier New" panose="02070309020205020404" pitchFamily="49" charset="0"/>
              <a:buChar char="o"/>
            </a:pPr>
            <a:r>
              <a:rPr lang="en-US" sz="1400" dirty="0"/>
              <a:t>agricultural land value</a:t>
            </a:r>
          </a:p>
          <a:p>
            <a:pPr marL="571500" lvl="1" indent="-228600">
              <a:buClr>
                <a:schemeClr val="tx2"/>
              </a:buClr>
              <a:buFont typeface="Courier New" panose="02070309020205020404" pitchFamily="49" charset="0"/>
              <a:buChar char="o"/>
            </a:pPr>
            <a:r>
              <a:rPr lang="en-US" sz="1400" dirty="0"/>
              <a:t>county income and poverty estimates </a:t>
            </a:r>
          </a:p>
          <a:p>
            <a:pPr marL="571500" lvl="1" indent="-228600">
              <a:buClr>
                <a:schemeClr val="tx2"/>
              </a:buClr>
              <a:buFont typeface="Courier New" panose="02070309020205020404" pitchFamily="49" charset="0"/>
              <a:buChar char="o"/>
            </a:pPr>
            <a:r>
              <a:rPr lang="en-US" sz="1400" dirty="0"/>
              <a:t>education</a:t>
            </a:r>
          </a:p>
        </p:txBody>
      </p:sp>
    </p:spTree>
    <p:extLst>
      <p:ext uri="{BB962C8B-B14F-4D97-AF65-F5344CB8AC3E}">
        <p14:creationId xmlns:p14="http://schemas.microsoft.com/office/powerpoint/2010/main" val="137598356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787</TotalTime>
  <Words>769</Words>
  <Application>Microsoft Office PowerPoint</Application>
  <PresentationFormat>On-screen Show (4:3)</PresentationFormat>
  <Paragraphs>141</Paragraphs>
  <Slides>16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MS PGothic</vt:lpstr>
      <vt:lpstr>Arial</vt:lpstr>
      <vt:lpstr>Calibri</vt:lpstr>
      <vt:lpstr>Cambria Math</vt:lpstr>
      <vt:lpstr>Courier New</vt:lpstr>
      <vt:lpstr>Franklin Gothic Book</vt:lpstr>
      <vt:lpstr>Times New Roman</vt:lpstr>
      <vt:lpstr>Wingdings</vt:lpstr>
      <vt:lpstr>Crop</vt:lpstr>
      <vt:lpstr>Accurate acquisition cost prediction for optimal reserve planning</vt:lpstr>
      <vt:lpstr>Protected Areas  Conservation costs in the U.S.</vt:lpstr>
      <vt:lpstr>Protected Areas  Agricultural land value</vt:lpstr>
      <vt:lpstr>How wrong could we be?</vt:lpstr>
      <vt:lpstr>How wrong could we be?</vt:lpstr>
      <vt:lpstr>How wrong could we be?</vt:lpstr>
      <vt:lpstr>How wrong could we be?</vt:lpstr>
      <vt:lpstr>Data</vt:lpstr>
      <vt:lpstr>Generalized Linear Model</vt:lpstr>
      <vt:lpstr>Maximum Coverage Problem</vt:lpstr>
      <vt:lpstr>What are bargain sales?</vt:lpstr>
      <vt:lpstr>Generalized Linear Model</vt:lpstr>
      <vt:lpstr>Questions</vt:lpstr>
      <vt:lpstr>Questions</vt:lpstr>
      <vt:lpstr>Questions</vt:lpstr>
      <vt:lpstr>PowerPoint Presentation</vt:lpstr>
    </vt:vector>
  </TitlesOfParts>
  <Company>University of Tennessee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CLS Dataset</dc:title>
  <dc:creator>Le Bouille, Diane</dc:creator>
  <cp:lastModifiedBy>Diane Le Bouille</cp:lastModifiedBy>
  <cp:revision>72</cp:revision>
  <dcterms:created xsi:type="dcterms:W3CDTF">2017-04-21T13:58:18Z</dcterms:created>
  <dcterms:modified xsi:type="dcterms:W3CDTF">2018-07-23T20:42:29Z</dcterms:modified>
</cp:coreProperties>
</file>